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09" r:id="rId2"/>
    <p:sldId id="311" r:id="rId3"/>
    <p:sldId id="313" r:id="rId4"/>
    <p:sldId id="314" r:id="rId5"/>
    <p:sldId id="315" r:id="rId6"/>
    <p:sldId id="301" r:id="rId7"/>
    <p:sldId id="305" r:id="rId8"/>
    <p:sldId id="304" r:id="rId9"/>
    <p:sldId id="316" r:id="rId10"/>
    <p:sldId id="31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A1B1C-FB33-41AA-A052-39DCCBD72662}" type="datetimeFigureOut">
              <a:rPr lang="en-US" smtClean="0"/>
              <a:t>11/14/2018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38B7E-D866-44F5-8747-6E6D56E678CD}" type="slidenum">
              <a:rPr lang="en-US" smtClean="0"/>
              <a:t>‹#›</a:t>
            </a:fld>
            <a:endParaRPr lang="en-US"/>
          </a:p>
        </p:txBody>
      </p:sp>
    </p:spTree>
    <p:extLst>
      <p:ext uri="{BB962C8B-B14F-4D97-AF65-F5344CB8AC3E}">
        <p14:creationId xmlns:p14="http://schemas.microsoft.com/office/powerpoint/2010/main" val="210739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B6DBE56F-A02D-4CE9-B689-9BF4A4EEF218}" type="slidenum">
              <a:rPr lang="en-ZA" sz="1200" smtClean="0">
                <a:solidFill>
                  <a:srgbClr val="000000"/>
                </a:solidFill>
              </a:rPr>
              <a:pPr/>
              <a:t>1</a:t>
            </a:fld>
            <a:endParaRPr lang="en-ZA" sz="1200" smtClean="0">
              <a:solidFill>
                <a:srgbClr val="000000"/>
              </a:solidFill>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527975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In</a:t>
            </a:r>
            <a:r>
              <a:rPr lang="en-ZA" baseline="0" dirty="0" smtClean="0"/>
              <a:t> setting the scene the facilitator should </a:t>
            </a:r>
            <a:r>
              <a:rPr lang="en-ZA" dirty="0" smtClean="0"/>
              <a:t>cover:</a:t>
            </a:r>
          </a:p>
          <a:p>
            <a:pPr marL="171450" indent="-171450">
              <a:buFont typeface="Arial" panose="020B0604020202020204" pitchFamily="34" charset="0"/>
              <a:buChar char="•"/>
            </a:pPr>
            <a:r>
              <a:rPr lang="en-ZA" dirty="0" smtClean="0"/>
              <a:t>Current</a:t>
            </a:r>
            <a:r>
              <a:rPr lang="en-ZA" baseline="0" dirty="0" smtClean="0"/>
              <a:t> institutional arrangement in EPWP,</a:t>
            </a:r>
          </a:p>
          <a:p>
            <a:pPr marL="171450" indent="-171450">
              <a:buFont typeface="Arial" panose="020B0604020202020204" pitchFamily="34" charset="0"/>
              <a:buChar char="•"/>
            </a:pPr>
            <a:r>
              <a:rPr lang="en-ZA" baseline="0" dirty="0" smtClean="0"/>
              <a:t>SWOT analysis of the existing institutional arrangement,</a:t>
            </a:r>
          </a:p>
          <a:p>
            <a:pPr marL="171450" indent="-171450">
              <a:buFont typeface="Arial" panose="020B0604020202020204" pitchFamily="34" charset="0"/>
              <a:buChar char="•"/>
            </a:pPr>
            <a:endParaRPr lang="en-ZA" dirty="0" smtClean="0"/>
          </a:p>
        </p:txBody>
      </p:sp>
      <p:sp>
        <p:nvSpPr>
          <p:cNvPr id="4" name="Slide Number Placeholder 3"/>
          <p:cNvSpPr>
            <a:spLocks noGrp="1"/>
          </p:cNvSpPr>
          <p:nvPr>
            <p:ph type="sldNum" sz="quarter" idx="10"/>
          </p:nvPr>
        </p:nvSpPr>
        <p:spPr/>
        <p:txBody>
          <a:bodyPr/>
          <a:lstStyle/>
          <a:p>
            <a:fld id="{03838B7E-D866-44F5-8747-6E6D56E678CD}" type="slidenum">
              <a:rPr lang="en-US" smtClean="0"/>
              <a:t>6</a:t>
            </a:fld>
            <a:endParaRPr lang="en-US"/>
          </a:p>
        </p:txBody>
      </p:sp>
    </p:spTree>
    <p:extLst>
      <p:ext uri="{BB962C8B-B14F-4D97-AF65-F5344CB8AC3E}">
        <p14:creationId xmlns:p14="http://schemas.microsoft.com/office/powerpoint/2010/main" val="308201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In</a:t>
            </a:r>
            <a:r>
              <a:rPr lang="en-ZA" baseline="0" dirty="0" smtClean="0"/>
              <a:t> setting the scene the facilitator should </a:t>
            </a:r>
            <a:r>
              <a:rPr lang="en-ZA" dirty="0" smtClean="0"/>
              <a:t>cover:</a:t>
            </a:r>
          </a:p>
          <a:p>
            <a:pPr marL="171450" indent="-171450">
              <a:buFont typeface="Arial" panose="020B0604020202020204" pitchFamily="34" charset="0"/>
              <a:buChar char="•"/>
            </a:pPr>
            <a:r>
              <a:rPr lang="en-ZA" dirty="0" smtClean="0"/>
              <a:t>Current</a:t>
            </a:r>
            <a:r>
              <a:rPr lang="en-ZA" baseline="0" dirty="0" smtClean="0"/>
              <a:t> institutional arrangement in EPWP,</a:t>
            </a:r>
          </a:p>
          <a:p>
            <a:pPr marL="171450" indent="-171450">
              <a:buFont typeface="Arial" panose="020B0604020202020204" pitchFamily="34" charset="0"/>
              <a:buChar char="•"/>
            </a:pPr>
            <a:r>
              <a:rPr lang="en-ZA" baseline="0" dirty="0" smtClean="0"/>
              <a:t>SWOT analysis of the existing institutional arrangement,</a:t>
            </a:r>
          </a:p>
          <a:p>
            <a:pPr marL="171450" indent="-171450">
              <a:buFont typeface="Arial" panose="020B0604020202020204" pitchFamily="34" charset="0"/>
              <a:buChar char="•"/>
            </a:pPr>
            <a:endParaRPr lang="en-ZA" dirty="0" smtClean="0"/>
          </a:p>
        </p:txBody>
      </p:sp>
      <p:sp>
        <p:nvSpPr>
          <p:cNvPr id="4" name="Slide Number Placeholder 3"/>
          <p:cNvSpPr>
            <a:spLocks noGrp="1"/>
          </p:cNvSpPr>
          <p:nvPr>
            <p:ph type="sldNum" sz="quarter" idx="10"/>
          </p:nvPr>
        </p:nvSpPr>
        <p:spPr/>
        <p:txBody>
          <a:bodyPr/>
          <a:lstStyle/>
          <a:p>
            <a:fld id="{03838B7E-D866-44F5-8747-6E6D56E678CD}" type="slidenum">
              <a:rPr lang="en-US" smtClean="0"/>
              <a:t>7</a:t>
            </a:fld>
            <a:endParaRPr lang="en-US"/>
          </a:p>
        </p:txBody>
      </p:sp>
    </p:spTree>
    <p:extLst>
      <p:ext uri="{BB962C8B-B14F-4D97-AF65-F5344CB8AC3E}">
        <p14:creationId xmlns:p14="http://schemas.microsoft.com/office/powerpoint/2010/main" val="410002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In</a:t>
            </a:r>
            <a:r>
              <a:rPr lang="en-ZA" baseline="0" dirty="0" smtClean="0"/>
              <a:t> setting the scene the facilitator should </a:t>
            </a:r>
            <a:r>
              <a:rPr lang="en-ZA" dirty="0" smtClean="0"/>
              <a:t>cover:</a:t>
            </a:r>
          </a:p>
          <a:p>
            <a:pPr marL="171450" indent="-171450">
              <a:buFont typeface="Arial" panose="020B0604020202020204" pitchFamily="34" charset="0"/>
              <a:buChar char="•"/>
            </a:pPr>
            <a:r>
              <a:rPr lang="en-ZA" dirty="0" smtClean="0"/>
              <a:t>Current</a:t>
            </a:r>
            <a:r>
              <a:rPr lang="en-ZA" baseline="0" dirty="0" smtClean="0"/>
              <a:t> institutional arrangement in EPWP,</a:t>
            </a:r>
          </a:p>
          <a:p>
            <a:pPr marL="171450" indent="-171450">
              <a:buFont typeface="Arial" panose="020B0604020202020204" pitchFamily="34" charset="0"/>
              <a:buChar char="•"/>
            </a:pPr>
            <a:r>
              <a:rPr lang="en-ZA" baseline="0" dirty="0" smtClean="0"/>
              <a:t>SWOT analysis of the existing institutional arrangement,</a:t>
            </a:r>
          </a:p>
          <a:p>
            <a:pPr marL="171450" indent="-171450">
              <a:buFont typeface="Arial" panose="020B0604020202020204" pitchFamily="34" charset="0"/>
              <a:buChar char="•"/>
            </a:pPr>
            <a:endParaRPr lang="en-ZA" dirty="0" smtClean="0"/>
          </a:p>
        </p:txBody>
      </p:sp>
      <p:sp>
        <p:nvSpPr>
          <p:cNvPr id="4" name="Slide Number Placeholder 3"/>
          <p:cNvSpPr>
            <a:spLocks noGrp="1"/>
          </p:cNvSpPr>
          <p:nvPr>
            <p:ph type="sldNum" sz="quarter" idx="10"/>
          </p:nvPr>
        </p:nvSpPr>
        <p:spPr/>
        <p:txBody>
          <a:bodyPr/>
          <a:lstStyle/>
          <a:p>
            <a:fld id="{03838B7E-D866-44F5-8747-6E6D56E678CD}" type="slidenum">
              <a:rPr lang="en-US" smtClean="0"/>
              <a:t>8</a:t>
            </a:fld>
            <a:endParaRPr lang="en-US"/>
          </a:p>
        </p:txBody>
      </p:sp>
    </p:spTree>
    <p:extLst>
      <p:ext uri="{BB962C8B-B14F-4D97-AF65-F5344CB8AC3E}">
        <p14:creationId xmlns:p14="http://schemas.microsoft.com/office/powerpoint/2010/main" val="1879875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In</a:t>
            </a:r>
            <a:r>
              <a:rPr lang="en-ZA" baseline="0" dirty="0" smtClean="0"/>
              <a:t> setting the scene the facilitator should </a:t>
            </a:r>
            <a:r>
              <a:rPr lang="en-ZA" dirty="0" smtClean="0"/>
              <a:t>cover:</a:t>
            </a:r>
          </a:p>
          <a:p>
            <a:pPr marL="171450" indent="-171450">
              <a:buFont typeface="Arial" panose="020B0604020202020204" pitchFamily="34" charset="0"/>
              <a:buChar char="•"/>
            </a:pPr>
            <a:r>
              <a:rPr lang="en-ZA" dirty="0" smtClean="0"/>
              <a:t>Current</a:t>
            </a:r>
            <a:r>
              <a:rPr lang="en-ZA" baseline="0" dirty="0" smtClean="0"/>
              <a:t> institutional arrangement in EPWP,</a:t>
            </a:r>
          </a:p>
          <a:p>
            <a:pPr marL="171450" indent="-171450">
              <a:buFont typeface="Arial" panose="020B0604020202020204" pitchFamily="34" charset="0"/>
              <a:buChar char="•"/>
            </a:pPr>
            <a:r>
              <a:rPr lang="en-ZA" baseline="0" dirty="0" smtClean="0"/>
              <a:t>SWOT analysis of the existing institutional arrangement,</a:t>
            </a:r>
          </a:p>
          <a:p>
            <a:pPr marL="171450" indent="-171450">
              <a:buFont typeface="Arial" panose="020B0604020202020204" pitchFamily="34" charset="0"/>
              <a:buChar char="•"/>
            </a:pPr>
            <a:endParaRPr lang="en-ZA" dirty="0" smtClean="0"/>
          </a:p>
        </p:txBody>
      </p:sp>
      <p:sp>
        <p:nvSpPr>
          <p:cNvPr id="4" name="Slide Number Placeholder 3"/>
          <p:cNvSpPr>
            <a:spLocks noGrp="1"/>
          </p:cNvSpPr>
          <p:nvPr>
            <p:ph type="sldNum" sz="quarter" idx="10"/>
          </p:nvPr>
        </p:nvSpPr>
        <p:spPr/>
        <p:txBody>
          <a:bodyPr/>
          <a:lstStyle/>
          <a:p>
            <a:fld id="{03838B7E-D866-44F5-8747-6E6D56E678CD}" type="slidenum">
              <a:rPr lang="en-US" smtClean="0"/>
              <a:t>9</a:t>
            </a:fld>
            <a:endParaRPr lang="en-US"/>
          </a:p>
        </p:txBody>
      </p:sp>
    </p:spTree>
    <p:extLst>
      <p:ext uri="{BB962C8B-B14F-4D97-AF65-F5344CB8AC3E}">
        <p14:creationId xmlns:p14="http://schemas.microsoft.com/office/powerpoint/2010/main" val="137516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96A6F55-39C5-4F06-AF4F-C6382F95AE11}" type="datetime1">
              <a:rPr lang="en-US">
                <a:solidFill>
                  <a:srgbClr val="000000"/>
                </a:solidFill>
              </a:rPr>
              <a:pPr>
                <a:defRPr/>
              </a:pPr>
              <a:t>11/14/2018</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B7DD37-D143-4A26-B664-587C2E7C05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427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4C8B756-2806-4E4E-9793-7A66FCA13A29}" type="datetime1">
              <a:rPr lang="en-US">
                <a:solidFill>
                  <a:srgbClr val="000000"/>
                </a:solidFill>
              </a:rPr>
              <a:pPr>
                <a:defRPr/>
              </a:pPr>
              <a:t>11/14/2018</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F224B1-A6FE-43DC-8AE9-B455971C67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063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97E2293-6E34-4E15-BE1B-19CDC9C98BB6}" type="datetime1">
              <a:rPr lang="en-US">
                <a:solidFill>
                  <a:srgbClr val="000000"/>
                </a:solidFill>
              </a:rPr>
              <a:pPr>
                <a:defRPr/>
              </a:pPr>
              <a:t>11/14/2018</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F302F9B-D318-4C2E-A633-B36A1FC1EC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6178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7B8AB1B-B8B5-4C2D-937B-E61021A9EAE2}" type="datetime1">
              <a:rPr lang="en-US">
                <a:solidFill>
                  <a:srgbClr val="000000"/>
                </a:solidFill>
              </a:rPr>
              <a:pPr>
                <a:defRPr/>
              </a:pPr>
              <a:t>11/14/2018</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4B45439-8E24-447A-9919-F5E152761D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71713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92C14C0D-17CB-4AD4-BE0E-EBF7DDE03589}" type="datetime1">
              <a:rPr lang="en-US">
                <a:solidFill>
                  <a:srgbClr val="000000"/>
                </a:solidFill>
              </a:rPr>
              <a:pPr>
                <a:defRPr/>
              </a:pPr>
              <a:t>11/14/2018</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F2755D-AFB1-46E4-BFED-5DD1DE4BDCA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3633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E33AF05-2469-4438-948F-30B35332BE62}" type="datetime1">
              <a:rPr lang="en-US">
                <a:solidFill>
                  <a:srgbClr val="000000"/>
                </a:solidFill>
              </a:rPr>
              <a:pPr>
                <a:defRPr/>
              </a:pPr>
              <a:t>11/14/2018</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2A21B0-CC5F-4CF1-81F1-2A4E578DA6C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299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758A4C3-859F-4133-B107-D898D95A8261}" type="datetime1">
              <a:rPr lang="en-US">
                <a:solidFill>
                  <a:srgbClr val="000000"/>
                </a:solidFill>
              </a:rPr>
              <a:pPr>
                <a:defRPr/>
              </a:pPr>
              <a:t>11/14/2018</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88DA9D-EB2C-41C5-BD1D-F199249995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2651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BF83886-B5CA-4BE1-B44A-1E7369794406}" type="datetime1">
              <a:rPr lang="en-US">
                <a:solidFill>
                  <a:srgbClr val="000000"/>
                </a:solidFill>
              </a:rPr>
              <a:pPr>
                <a:defRPr/>
              </a:pPr>
              <a:t>11/14/2018</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9A3150-06E0-4960-A8D3-E3810B8C6DE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2870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855A336-B56C-49E2-BFF1-59B3257EE0EA}" type="datetime1">
              <a:rPr lang="en-US">
                <a:solidFill>
                  <a:srgbClr val="000000"/>
                </a:solidFill>
              </a:rPr>
              <a:pPr>
                <a:defRPr/>
              </a:pPr>
              <a:t>11/14/2018</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5633A3-8B7A-4351-BFEE-A99ECD4E16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5561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0A9C380-E5FF-44E6-803C-2872A28403BD}" type="datetime1">
              <a:rPr lang="en-US">
                <a:solidFill>
                  <a:srgbClr val="000000"/>
                </a:solidFill>
              </a:rPr>
              <a:pPr>
                <a:defRPr/>
              </a:pPr>
              <a:t>11/14/2018</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317D8B8-7330-440F-BA21-216C0F3C7AC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852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83A2214-8BE1-43B9-B348-D362C436FFF9}" type="datetime1">
              <a:rPr lang="en-US">
                <a:solidFill>
                  <a:srgbClr val="000000"/>
                </a:solidFill>
              </a:rPr>
              <a:pPr>
                <a:defRPr/>
              </a:pPr>
              <a:t>11/14/2018</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414BA49-37F5-4B88-977E-540760EE376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7985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7B164EA-7183-4A96-97D6-B7281E88E058}" type="datetime1">
              <a:rPr lang="en-US">
                <a:solidFill>
                  <a:srgbClr val="000000"/>
                </a:solidFill>
              </a:rPr>
              <a:pPr>
                <a:defRPr/>
              </a:pPr>
              <a:t>11/14/2018</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E4D384B-B512-4F7E-B374-9909BAA3DD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1031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9D07273-8383-48B2-A7E3-E0B041FE975A}" type="datetime1">
              <a:rPr lang="en-US">
                <a:solidFill>
                  <a:srgbClr val="000000"/>
                </a:solidFill>
              </a:rPr>
              <a:pPr>
                <a:defRPr/>
              </a:pPr>
              <a:t>11/14/2018</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02B82AE-0B2E-4F40-8347-6135EF14652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303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AB929B-2033-4E9C-A80F-A120A942FBBE}" type="datetime1">
              <a:rPr lang="en-US">
                <a:solidFill>
                  <a:srgbClr val="000000"/>
                </a:solidFill>
              </a:rPr>
              <a:pPr>
                <a:defRPr/>
              </a:pPr>
              <a:t>11/14/2018</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C98A5C-DF17-4DB4-808E-7876190989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2057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0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eaLnBrk="0" fontAlgn="base" hangingPunct="0">
              <a:spcBef>
                <a:spcPct val="0"/>
              </a:spcBef>
              <a:spcAft>
                <a:spcPct val="0"/>
              </a:spcAft>
              <a:defRPr/>
            </a:pPr>
            <a:fld id="{414D977A-102E-4CA6-BF5F-775AF58C3F5A}" type="datetime1">
              <a:rPr lang="en-US">
                <a:solidFill>
                  <a:srgbClr val="000000"/>
                </a:solidFill>
              </a:rPr>
              <a:pPr eaLnBrk="0" fontAlgn="base" hangingPunct="0">
                <a:spcBef>
                  <a:spcPct val="0"/>
                </a:spcBef>
                <a:spcAft>
                  <a:spcPct val="0"/>
                </a:spcAft>
                <a:defRPr/>
              </a:pPr>
              <a:t>11/14/2018</a:t>
            </a:fld>
            <a:endParaRPr lang="en-US">
              <a:solidFill>
                <a:srgbClr val="000000"/>
              </a:solidFill>
            </a:endParaRPr>
          </a:p>
        </p:txBody>
      </p:sp>
      <p:sp>
        <p:nvSpPr>
          <p:cNvPr id="20480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eaLnBrk="0" fontAlgn="base" hangingPunct="0">
              <a:spcBef>
                <a:spcPct val="0"/>
              </a:spcBef>
              <a:spcAft>
                <a:spcPct val="0"/>
              </a:spcAft>
              <a:defRPr/>
            </a:pPr>
            <a:endParaRPr lang="en-US">
              <a:solidFill>
                <a:srgbClr val="000000"/>
              </a:solidFill>
            </a:endParaRPr>
          </a:p>
        </p:txBody>
      </p:sp>
      <p:sp>
        <p:nvSpPr>
          <p:cNvPr id="20480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0" fontAlgn="base" hangingPunct="0">
              <a:spcBef>
                <a:spcPct val="0"/>
              </a:spcBef>
              <a:spcAft>
                <a:spcPct val="0"/>
              </a:spcAft>
              <a:defRPr/>
            </a:pPr>
            <a:fld id="{52718A46-5651-4695-8472-3EF2433C0C2E}"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pic>
        <p:nvPicPr>
          <p:cNvPr id="1031"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5989638"/>
            <a:ext cx="91582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499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280988" y="549275"/>
            <a:ext cx="8858250" cy="2693988"/>
          </a:xfrm>
        </p:spPr>
        <p:txBody>
          <a:bodyPr>
            <a:normAutofit fontScale="90000"/>
          </a:bodyPr>
          <a:lstStyle/>
          <a:p>
            <a:pPr eaLnBrk="1" fontAlgn="auto" hangingPunct="1">
              <a:spcAft>
                <a:spcPts val="0"/>
              </a:spcAft>
              <a:defRPr/>
            </a:pPr>
            <a:r>
              <a:rPr lang="en-US" sz="3600" b="1" dirty="0" smtClean="0">
                <a:solidFill>
                  <a:schemeClr val="accent2">
                    <a:lumMod val="60000"/>
                    <a:lumOff val="40000"/>
                  </a:schemeClr>
                </a:solidFill>
              </a:rPr>
              <a:t> </a:t>
            </a:r>
            <a:br>
              <a:rPr lang="en-US" sz="3600" b="1" dirty="0" smtClean="0">
                <a:solidFill>
                  <a:schemeClr val="accent2">
                    <a:lumMod val="60000"/>
                    <a:lumOff val="40000"/>
                  </a:schemeClr>
                </a:solidFill>
              </a:rPr>
            </a:br>
            <a:r>
              <a:rPr lang="en-US" sz="3100" b="1" dirty="0">
                <a:solidFill>
                  <a:schemeClr val="accent2">
                    <a:lumMod val="60000"/>
                    <a:lumOff val="40000"/>
                  </a:schemeClr>
                </a:solidFill>
              </a:rPr>
              <a:t/>
            </a:r>
            <a:br>
              <a:rPr lang="en-US" sz="3100" b="1" dirty="0">
                <a:solidFill>
                  <a:schemeClr val="accent2">
                    <a:lumMod val="60000"/>
                    <a:lumOff val="40000"/>
                  </a:schemeClr>
                </a:solidFill>
              </a:rPr>
            </a:br>
            <a:r>
              <a:rPr lang="en-US" sz="3100" b="1" dirty="0" smtClean="0">
                <a:solidFill>
                  <a:schemeClr val="tx1"/>
                </a:solidFill>
                <a:latin typeface="Calibri" pitchFamily="34" charset="0"/>
                <a:cs typeface="Calibri" pitchFamily="34" charset="0"/>
              </a:rPr>
              <a:t>Expanded Public Works Programme</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2018 Summit</a:t>
            </a:r>
            <a:br>
              <a:rPr lang="en-US" sz="3100" b="1" dirty="0" smtClean="0">
                <a:solidFill>
                  <a:schemeClr val="tx1"/>
                </a:solidFill>
                <a:latin typeface="Calibri" pitchFamily="34" charset="0"/>
                <a:cs typeface="Calibri" pitchFamily="34" charset="0"/>
              </a:rPr>
            </a:br>
            <a:r>
              <a:rPr lang="en-US" sz="3100" b="1" dirty="0">
                <a:solidFill>
                  <a:schemeClr val="tx1"/>
                </a:solidFill>
                <a:latin typeface="Calibri" pitchFamily="34" charset="0"/>
                <a:cs typeface="Calibri" pitchFamily="34" charset="0"/>
              </a:rPr>
              <a:t/>
            </a:r>
            <a:br>
              <a:rPr lang="en-US" sz="3100" b="1" dirty="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Commission 2: Sustainable Livelihoods, Convergence, with embedded exit strategies </a:t>
            </a:r>
            <a:r>
              <a:rPr lang="en-US" sz="3100" b="1" dirty="0">
                <a:solidFill>
                  <a:schemeClr val="tx1"/>
                </a:solidFill>
                <a:latin typeface="Calibri" pitchFamily="34" charset="0"/>
                <a:cs typeface="Calibri" pitchFamily="34" charset="0"/>
              </a:rPr>
              <a:t/>
            </a:r>
            <a:br>
              <a:rPr lang="en-US" sz="3100" b="1" dirty="0">
                <a:solidFill>
                  <a:schemeClr val="tx1"/>
                </a:solidFill>
                <a:latin typeface="Calibri" pitchFamily="34" charset="0"/>
                <a:cs typeface="Calibri" pitchFamily="34" charset="0"/>
              </a:rPr>
            </a:br>
            <a:r>
              <a:rPr lang="en-US" sz="2400" b="1" dirty="0" smtClean="0">
                <a:solidFill>
                  <a:schemeClr val="tx1"/>
                </a:solidFill>
              </a:rPr>
              <a:t/>
            </a:r>
            <a:br>
              <a:rPr lang="en-US" sz="2400" b="1" dirty="0" smtClean="0">
                <a:solidFill>
                  <a:schemeClr val="tx1"/>
                </a:solidFill>
              </a:rPr>
            </a:br>
            <a:r>
              <a:rPr lang="en-US" sz="2400" b="1" dirty="0" smtClean="0">
                <a:solidFill>
                  <a:schemeClr val="tx1"/>
                </a:solidFill>
              </a:rPr>
              <a:t/>
            </a:r>
            <a:br>
              <a:rPr lang="en-US" sz="2400" b="1" dirty="0" smtClean="0">
                <a:solidFill>
                  <a:schemeClr val="tx1"/>
                </a:solidFill>
              </a:rPr>
            </a:br>
            <a:endParaRPr lang="en-US" sz="2400" b="1" dirty="0" smtClean="0">
              <a:solidFill>
                <a:schemeClr val="tx1"/>
              </a:solidFill>
            </a:endParaRPr>
          </a:p>
        </p:txBody>
      </p:sp>
      <p:sp>
        <p:nvSpPr>
          <p:cNvPr id="48131" name="Line 4"/>
          <p:cNvSpPr>
            <a:spLocks noChangeShapeType="1"/>
          </p:cNvSpPr>
          <p:nvPr/>
        </p:nvSpPr>
        <p:spPr bwMode="auto">
          <a:xfrm>
            <a:off x="323850" y="3500438"/>
            <a:ext cx="8439150" cy="4762"/>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pic>
        <p:nvPicPr>
          <p:cNvPr id="48132" name="Picture 6" descr="EPWP letterhead temp-1_2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7463" y="3756025"/>
            <a:ext cx="67691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13" descr="63-IMG_6286.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5013325"/>
            <a:ext cx="3527425"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8134" name="Picture 4" descr="14-EPWP-008252.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5013325"/>
            <a:ext cx="2916238"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8135" name="Picture 5" descr="30 EPWP-ECD- CRECH-009818.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89663" y="5013325"/>
            <a:ext cx="2954337"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1"/>
          </p:nvPr>
        </p:nvSpPr>
        <p:spPr/>
        <p:txBody>
          <a:bodyPr/>
          <a:lstStyle/>
          <a:p>
            <a:pPr>
              <a:defRPr/>
            </a:pPr>
            <a:endParaRPr lang="en-US">
              <a:solidFill>
                <a:srgbClr val="000000"/>
              </a:solidFill>
            </a:endParaRPr>
          </a:p>
        </p:txBody>
      </p:sp>
      <p:sp>
        <p:nvSpPr>
          <p:cNvPr id="4" name="Slide Number Placeholder 3"/>
          <p:cNvSpPr>
            <a:spLocks noGrp="1"/>
          </p:cNvSpPr>
          <p:nvPr>
            <p:ph type="sldNum" sz="quarter" idx="12"/>
          </p:nvPr>
        </p:nvSpPr>
        <p:spPr/>
        <p:txBody>
          <a:bodyPr/>
          <a:lstStyle/>
          <a:p>
            <a:pPr>
              <a:defRPr/>
            </a:pPr>
            <a:fld id="{7976AEBF-0B26-4A34-91C6-267031CCBF59}" type="slidenum">
              <a:rPr lang="en-US" smtClean="0">
                <a:solidFill>
                  <a:srgbClr val="000000"/>
                </a:solidFill>
              </a:rPr>
              <a:pPr>
                <a:defRPr/>
              </a:pPr>
              <a:t>1</a:t>
            </a:fld>
            <a:endParaRPr lang="en-US">
              <a:solidFill>
                <a:srgbClr val="000000"/>
              </a:solidFill>
            </a:endParaRPr>
          </a:p>
        </p:txBody>
      </p:sp>
    </p:spTree>
    <p:extLst>
      <p:ext uri="{BB962C8B-B14F-4D97-AF65-F5344CB8AC3E}">
        <p14:creationId xmlns:p14="http://schemas.microsoft.com/office/powerpoint/2010/main" val="27411592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0"/>
            <a:ext cx="7772400" cy="1143000"/>
          </a:xfrm>
        </p:spPr>
        <p:txBody>
          <a:bodyPr/>
          <a:lstStyle/>
          <a:p>
            <a:r>
              <a:rPr lang="en-US" b="1" dirty="0" smtClean="0">
                <a:latin typeface="Arial Narrow" panose="020B0606020202030204" pitchFamily="34" charset="0"/>
                <a:cs typeface="Arial" panose="020B0604020202020204" pitchFamily="34" charset="0"/>
              </a:rPr>
              <a:t>I thank you </a:t>
            </a:r>
            <a:endParaRPr lang="en-US" b="1" dirty="0">
              <a:latin typeface="Arial Narrow" panose="020B0606020202030204" pitchFamily="34" charset="0"/>
              <a:cs typeface="Arial" panose="020B0604020202020204" pitchFamily="34" charset="0"/>
            </a:endParaRPr>
          </a:p>
        </p:txBody>
      </p:sp>
      <p:pic>
        <p:nvPicPr>
          <p:cNvPr id="4" name="Picture 5"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019800" y="6140824"/>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3182636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914400"/>
          </a:xfrm>
        </p:spPr>
        <p:txBody>
          <a:bodyPr/>
          <a:lstStyle/>
          <a:p>
            <a:r>
              <a:rPr lang="en-US" sz="2800" b="1" dirty="0" smtClean="0">
                <a:latin typeface="Arial Narrow" panose="020B0606020202030204" pitchFamily="34" charset="0"/>
                <a:cs typeface="Arial" panose="020B0604020202020204" pitchFamily="34" charset="0"/>
              </a:rPr>
              <a:t>Sustainable Livelihoods</a:t>
            </a:r>
            <a:endParaRPr lang="en-US" sz="2800" b="1" dirty="0">
              <a:latin typeface="Arial Narrow" panose="020B0606020202030204" pitchFamily="34" charset="0"/>
              <a:cs typeface="Arial" panose="020B0604020202020204" pitchFamily="34" charset="0"/>
            </a:endParaRPr>
          </a:p>
        </p:txBody>
      </p:sp>
      <p:sp>
        <p:nvSpPr>
          <p:cNvPr id="3" name="Content Placeholder 2"/>
          <p:cNvSpPr>
            <a:spLocks noGrp="1"/>
          </p:cNvSpPr>
          <p:nvPr>
            <p:ph idx="1"/>
          </p:nvPr>
        </p:nvSpPr>
        <p:spPr>
          <a:xfrm>
            <a:off x="762000" y="1143000"/>
            <a:ext cx="7772400" cy="4114800"/>
          </a:xfrm>
        </p:spPr>
        <p:txBody>
          <a:bodyPr/>
          <a:lstStyle/>
          <a:p>
            <a:pPr lvl="0" algn="just" eaLnBrk="1" fontAlgn="auto" hangingPunct="1">
              <a:spcAft>
                <a:spcPts val="0"/>
              </a:spcAft>
              <a:buClr>
                <a:srgbClr val="FFC000"/>
              </a:buClr>
              <a:buSzPct val="85000"/>
              <a:buFont typeface="Wingdings" panose="05000000000000000000" pitchFamily="2" charset="2"/>
              <a:buChar char="q"/>
              <a:defRPr/>
            </a:pPr>
            <a:r>
              <a:rPr lang="en-US" sz="2000" kern="1200" dirty="0" smtClean="0">
                <a:solidFill>
                  <a:prstClr val="black"/>
                </a:solidFill>
                <a:latin typeface="Arial Narrow" panose="020B0606020202030204" pitchFamily="34" charset="0"/>
                <a:ea typeface="Gill Sans" charset="0"/>
                <a:cs typeface="Arial" panose="020B0604020202020204" pitchFamily="34" charset="0"/>
              </a:rPr>
              <a:t>A </a:t>
            </a:r>
            <a:r>
              <a:rPr lang="en-US" sz="2000" kern="1200" dirty="0">
                <a:solidFill>
                  <a:prstClr val="black"/>
                </a:solidFill>
                <a:latin typeface="Arial Narrow" panose="020B0606020202030204" pitchFamily="34" charset="0"/>
                <a:ea typeface="Gill Sans" charset="0"/>
                <a:cs typeface="Arial" panose="020B0604020202020204" pitchFamily="34" charset="0"/>
              </a:rPr>
              <a:t>livelihood is sustainable when it can cope with and recover from the stresses and shocks and maintain or enhance its capabilities and assets both now and in the future without undermining the natural resource base (Chambers &amp; Conway).</a:t>
            </a:r>
          </a:p>
          <a:p>
            <a:pPr lvl="0" algn="just" eaLnBrk="1" fontAlgn="auto" hangingPunct="1">
              <a:spcAft>
                <a:spcPts val="0"/>
              </a:spcAft>
              <a:buClr>
                <a:srgbClr val="FFC000"/>
              </a:buClr>
              <a:buSzPct val="85000"/>
              <a:buFont typeface="Wingdings" panose="05000000000000000000" pitchFamily="2" charset="2"/>
              <a:buChar char="q"/>
              <a:defRPr/>
            </a:pPr>
            <a:r>
              <a:rPr lang="en-US" sz="2000" kern="1200" dirty="0">
                <a:solidFill>
                  <a:prstClr val="black"/>
                </a:solidFill>
                <a:latin typeface="Arial Narrow" panose="020B0606020202030204" pitchFamily="34" charset="0"/>
                <a:ea typeface="Gill Sans" charset="0"/>
                <a:cs typeface="Arial" panose="020B0604020202020204" pitchFamily="34" charset="0"/>
              </a:rPr>
              <a:t>A livelihood is sustainable when it can cope with and recover from stresses and shocks and maintain or enhance its capabilities and assets both now and in the future [DFID].</a:t>
            </a:r>
          </a:p>
          <a:p>
            <a:pPr lvl="0" algn="just" eaLnBrk="1" fontAlgn="auto" hangingPunct="1">
              <a:spcAft>
                <a:spcPts val="0"/>
              </a:spcAft>
              <a:buClr>
                <a:srgbClr val="FFC000"/>
              </a:buClr>
              <a:buSzPct val="85000"/>
              <a:buFont typeface="Wingdings" panose="05000000000000000000" pitchFamily="2" charset="2"/>
              <a:buChar char="q"/>
              <a:defRPr/>
            </a:pPr>
            <a:r>
              <a:rPr lang="en-US" sz="2000" kern="1200" dirty="0">
                <a:solidFill>
                  <a:prstClr val="black"/>
                </a:solidFill>
                <a:latin typeface="Arial Narrow" panose="020B0606020202030204" pitchFamily="34" charset="0"/>
                <a:ea typeface="Gill Sans" charset="0"/>
                <a:cs typeface="Arial" panose="020B0604020202020204" pitchFamily="34" charset="0"/>
              </a:rPr>
              <a:t>It is not just about the means to survive, but the capability to thrive.</a:t>
            </a:r>
          </a:p>
          <a:p>
            <a:pPr marL="0" lvl="0" indent="0" eaLnBrk="1" fontAlgn="auto" hangingPunct="1">
              <a:spcAft>
                <a:spcPts val="0"/>
              </a:spcAft>
              <a:buClr>
                <a:srgbClr val="FFC000"/>
              </a:buClr>
              <a:buSzPct val="85000"/>
              <a:buNone/>
              <a:defRPr/>
            </a:pPr>
            <a:endParaRPr lang="en-US" sz="2000" kern="1200" dirty="0">
              <a:solidFill>
                <a:prstClr val="black"/>
              </a:solidFill>
              <a:latin typeface="Arial" panose="020B0604020202020204" pitchFamily="34" charset="0"/>
              <a:ea typeface="Gill Sans"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094550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buClrTx/>
              <a:buSzTx/>
              <a:buFontTx/>
              <a:buNone/>
            </a:pPr>
            <a:fld id="{E61C2CC2-2F6E-4757-84D0-22E89A9137EB}" type="slidenum">
              <a:rPr lang="en-ZA" altLang="en-US" sz="1400"/>
              <a:pPr algn="r" eaLnBrk="1" hangingPunct="1">
                <a:spcBef>
                  <a:spcPct val="0"/>
                </a:spcBef>
                <a:buClrTx/>
                <a:buSzTx/>
                <a:buFontTx/>
                <a:buNone/>
              </a:pPr>
              <a:t>3</a:t>
            </a:fld>
            <a:endParaRPr lang="en-ZA" altLang="en-US" sz="1400"/>
          </a:p>
        </p:txBody>
      </p:sp>
      <p:pic>
        <p:nvPicPr>
          <p:cNvPr id="11269" name="Picture 11" descr="EPWP letterhead temp-1 (2)"/>
          <p:cNvPicPr>
            <a:picLocks noChangeAspect="1" noChangeArrowheads="1"/>
          </p:cNvPicPr>
          <p:nvPr/>
        </p:nvPicPr>
        <p:blipFill>
          <a:blip r:embed="rId2">
            <a:extLst>
              <a:ext uri="{28A0092B-C50C-407E-A947-70E740481C1C}">
                <a14:useLocalDpi xmlns:a14="http://schemas.microsoft.com/office/drawing/2010/main" val="0"/>
              </a:ext>
            </a:extLst>
          </a:blip>
          <a:srcRect l="54251" b="12849"/>
          <a:stretch>
            <a:fillRect/>
          </a:stretch>
        </p:blipFill>
        <p:spPr bwMode="auto">
          <a:xfrm>
            <a:off x="6443663" y="6146800"/>
            <a:ext cx="19431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 Box 37"/>
          <p:cNvSpPr txBox="1">
            <a:spLocks noChangeArrowheads="1"/>
          </p:cNvSpPr>
          <p:nvPr/>
        </p:nvSpPr>
        <p:spPr bwMode="auto">
          <a:xfrm>
            <a:off x="82550" y="161660"/>
            <a:ext cx="86042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9pPr>
          </a:lstStyle>
          <a:p>
            <a:pPr algn="ctr" eaLnBrk="1" hangingPunct="1">
              <a:spcBef>
                <a:spcPct val="50000"/>
              </a:spcBef>
              <a:buClrTx/>
              <a:buSzTx/>
              <a:buFontTx/>
              <a:buNone/>
            </a:pPr>
            <a:r>
              <a:rPr lang="en-GB" altLang="en-US" b="1" dirty="0">
                <a:latin typeface="Arial Narrow" panose="020B0606020202030204" pitchFamily="34" charset="0"/>
                <a:ea typeface="+mj-ea"/>
                <a:cs typeface="Arial" charset="0"/>
              </a:rPr>
              <a:t>Sustainable Livelihoods Assets Pillars</a:t>
            </a:r>
          </a:p>
        </p:txBody>
      </p:sp>
      <p:grpSp>
        <p:nvGrpSpPr>
          <p:cNvPr id="11271" name="Group 8"/>
          <p:cNvGrpSpPr>
            <a:grpSpLocks/>
          </p:cNvGrpSpPr>
          <p:nvPr/>
        </p:nvGrpSpPr>
        <p:grpSpPr bwMode="auto">
          <a:xfrm>
            <a:off x="304800" y="949230"/>
            <a:ext cx="8382000" cy="4840288"/>
            <a:chOff x="304800" y="1371600"/>
            <a:chExt cx="8382000" cy="4840950"/>
          </a:xfrm>
        </p:grpSpPr>
        <p:sp>
          <p:nvSpPr>
            <p:cNvPr id="10" name="Rectangle 3"/>
            <p:cNvSpPr>
              <a:spLocks noChangeArrowheads="1"/>
            </p:cNvSpPr>
            <p:nvPr/>
          </p:nvSpPr>
          <p:spPr bwMode="auto">
            <a:xfrm>
              <a:off x="6248400" y="5258332"/>
              <a:ext cx="1905000" cy="954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nSpc>
                  <a:spcPct val="25000"/>
                </a:lnSpc>
                <a:spcBef>
                  <a:spcPct val="50000"/>
                </a:spcBef>
                <a:defRPr/>
              </a:pPr>
              <a:endParaRPr lang="en-GB" sz="3200" dirty="0">
                <a:latin typeface="Gill Sans"/>
              </a:endParaRPr>
            </a:p>
            <a:p>
              <a:pPr>
                <a:lnSpc>
                  <a:spcPct val="25000"/>
                </a:lnSpc>
                <a:spcBef>
                  <a:spcPct val="50000"/>
                </a:spcBef>
                <a:defRPr/>
              </a:pPr>
              <a:r>
                <a:rPr lang="en-GB" sz="3200" dirty="0">
                  <a:latin typeface="Arial Narrow" panose="020B0606020202030204" pitchFamily="34" charset="0"/>
                </a:rPr>
                <a:t>Financial </a:t>
              </a:r>
            </a:p>
            <a:p>
              <a:pPr>
                <a:lnSpc>
                  <a:spcPct val="25000"/>
                </a:lnSpc>
                <a:spcBef>
                  <a:spcPct val="50000"/>
                </a:spcBef>
                <a:defRPr/>
              </a:pPr>
              <a:r>
                <a:rPr lang="en-GB" sz="3200" dirty="0">
                  <a:latin typeface="Arial Narrow" panose="020B0606020202030204" pitchFamily="34" charset="0"/>
                </a:rPr>
                <a:t>Capital</a:t>
              </a:r>
            </a:p>
          </p:txBody>
        </p:sp>
        <p:sp>
          <p:nvSpPr>
            <p:cNvPr id="11" name="Rectangle 4"/>
            <p:cNvSpPr>
              <a:spLocks noChangeArrowheads="1"/>
            </p:cNvSpPr>
            <p:nvPr/>
          </p:nvSpPr>
          <p:spPr bwMode="auto">
            <a:xfrm>
              <a:off x="6781800" y="3048229"/>
              <a:ext cx="1905000" cy="954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nSpc>
                  <a:spcPct val="25000"/>
                </a:lnSpc>
                <a:spcBef>
                  <a:spcPct val="50000"/>
                </a:spcBef>
                <a:defRPr/>
              </a:pPr>
              <a:endParaRPr lang="en-GB" sz="3200" dirty="0">
                <a:solidFill>
                  <a:schemeClr val="folHlink"/>
                </a:solidFill>
                <a:latin typeface="Gill Sans"/>
              </a:endParaRPr>
            </a:p>
            <a:p>
              <a:pPr>
                <a:lnSpc>
                  <a:spcPct val="25000"/>
                </a:lnSpc>
                <a:spcBef>
                  <a:spcPct val="50000"/>
                </a:spcBef>
                <a:defRPr/>
              </a:pPr>
              <a:r>
                <a:rPr lang="it-IT" sz="3200" dirty="0">
                  <a:latin typeface="Arial Narrow" panose="020B0606020202030204" pitchFamily="34" charset="0"/>
                </a:rPr>
                <a:t>Natural</a:t>
              </a:r>
              <a:endParaRPr lang="en-GB" sz="3200" dirty="0">
                <a:latin typeface="Arial Narrow" panose="020B0606020202030204" pitchFamily="34" charset="0"/>
              </a:endParaRPr>
            </a:p>
            <a:p>
              <a:pPr>
                <a:lnSpc>
                  <a:spcPct val="25000"/>
                </a:lnSpc>
                <a:spcBef>
                  <a:spcPct val="50000"/>
                </a:spcBef>
                <a:defRPr/>
              </a:pPr>
              <a:r>
                <a:rPr lang="en-GB" sz="3200" dirty="0">
                  <a:latin typeface="Arial Narrow" panose="020B0606020202030204" pitchFamily="34" charset="0"/>
                </a:rPr>
                <a:t>Capital</a:t>
              </a:r>
            </a:p>
          </p:txBody>
        </p:sp>
        <p:sp>
          <p:nvSpPr>
            <p:cNvPr id="12" name="Rectangle 5"/>
            <p:cNvSpPr>
              <a:spLocks noChangeArrowheads="1"/>
            </p:cNvSpPr>
            <p:nvPr/>
          </p:nvSpPr>
          <p:spPr bwMode="auto">
            <a:xfrm>
              <a:off x="304800" y="3048229"/>
              <a:ext cx="1676400" cy="954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lnSpc>
                  <a:spcPct val="25000"/>
                </a:lnSpc>
                <a:spcBef>
                  <a:spcPct val="50000"/>
                </a:spcBef>
                <a:defRPr/>
              </a:pPr>
              <a:endParaRPr lang="en-GB" sz="3200" dirty="0">
                <a:latin typeface="Gill Sans"/>
              </a:endParaRPr>
            </a:p>
            <a:p>
              <a:pPr algn="r">
                <a:lnSpc>
                  <a:spcPct val="25000"/>
                </a:lnSpc>
                <a:spcBef>
                  <a:spcPct val="50000"/>
                </a:spcBef>
                <a:defRPr/>
              </a:pPr>
              <a:r>
                <a:rPr lang="en-GB" sz="3200" dirty="0">
                  <a:latin typeface="Arial Narrow" panose="020B0606020202030204" pitchFamily="34" charset="0"/>
                </a:rPr>
                <a:t>Social </a:t>
              </a:r>
            </a:p>
            <a:p>
              <a:pPr algn="r">
                <a:lnSpc>
                  <a:spcPct val="25000"/>
                </a:lnSpc>
                <a:spcBef>
                  <a:spcPct val="50000"/>
                </a:spcBef>
                <a:defRPr/>
              </a:pPr>
              <a:r>
                <a:rPr lang="en-GB" sz="3200" dirty="0">
                  <a:latin typeface="Arial Narrow" panose="020B0606020202030204" pitchFamily="34" charset="0"/>
                </a:rPr>
                <a:t>Capital</a:t>
              </a:r>
            </a:p>
          </p:txBody>
        </p:sp>
        <p:sp>
          <p:nvSpPr>
            <p:cNvPr id="13" name="Rectangle 6"/>
            <p:cNvSpPr>
              <a:spLocks noChangeArrowheads="1"/>
            </p:cNvSpPr>
            <p:nvPr/>
          </p:nvSpPr>
          <p:spPr bwMode="auto">
            <a:xfrm>
              <a:off x="762000" y="5258332"/>
              <a:ext cx="2057400" cy="947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r">
                <a:lnSpc>
                  <a:spcPct val="25000"/>
                </a:lnSpc>
                <a:spcBef>
                  <a:spcPct val="50000"/>
                </a:spcBef>
                <a:defRPr/>
              </a:pPr>
              <a:endParaRPr lang="en-GB" sz="3200" dirty="0">
                <a:latin typeface="Gill Sans"/>
              </a:endParaRPr>
            </a:p>
            <a:p>
              <a:pPr algn="r">
                <a:lnSpc>
                  <a:spcPct val="25000"/>
                </a:lnSpc>
                <a:spcBef>
                  <a:spcPct val="50000"/>
                </a:spcBef>
                <a:defRPr/>
              </a:pPr>
              <a:r>
                <a:rPr lang="en-GB" sz="3200" dirty="0">
                  <a:latin typeface="Arial Narrow" panose="020B0606020202030204" pitchFamily="34" charset="0"/>
                </a:rPr>
                <a:t>Physical </a:t>
              </a:r>
            </a:p>
            <a:p>
              <a:pPr algn="r">
                <a:lnSpc>
                  <a:spcPct val="25000"/>
                </a:lnSpc>
                <a:spcBef>
                  <a:spcPct val="50000"/>
                </a:spcBef>
                <a:defRPr/>
              </a:pPr>
              <a:r>
                <a:rPr lang="en-GB" sz="3200" dirty="0">
                  <a:latin typeface="Arial Narrow" panose="020B0606020202030204" pitchFamily="34" charset="0"/>
                </a:rPr>
                <a:t>Capital</a:t>
              </a:r>
            </a:p>
          </p:txBody>
        </p:sp>
        <p:sp>
          <p:nvSpPr>
            <p:cNvPr id="14" name="Rectangle 7"/>
            <p:cNvSpPr>
              <a:spLocks noChangeArrowheads="1"/>
            </p:cNvSpPr>
            <p:nvPr/>
          </p:nvSpPr>
          <p:spPr bwMode="auto">
            <a:xfrm>
              <a:off x="3505200" y="1371600"/>
              <a:ext cx="1828800" cy="843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a:lnSpc>
                  <a:spcPct val="75000"/>
                </a:lnSpc>
                <a:spcBef>
                  <a:spcPct val="50000"/>
                </a:spcBef>
                <a:defRPr/>
              </a:pPr>
              <a:r>
                <a:rPr lang="it-IT" sz="3200" dirty="0">
                  <a:latin typeface="Arial Narrow" panose="020B0606020202030204" pitchFamily="34" charset="0"/>
                </a:rPr>
                <a:t>Human</a:t>
              </a:r>
              <a:r>
                <a:rPr lang="en-GB" sz="3200" dirty="0">
                  <a:latin typeface="Arial Narrow" panose="020B0606020202030204" pitchFamily="34" charset="0"/>
                </a:rPr>
                <a:t> Capital</a:t>
              </a:r>
            </a:p>
          </p:txBody>
        </p:sp>
        <p:sp>
          <p:nvSpPr>
            <p:cNvPr id="15" name="Text Box 30"/>
            <p:cNvSpPr txBox="1">
              <a:spLocks noChangeArrowheads="1"/>
            </p:cNvSpPr>
            <p:nvPr/>
          </p:nvSpPr>
          <p:spPr bwMode="auto">
            <a:xfrm>
              <a:off x="3657600" y="3810333"/>
              <a:ext cx="1459054" cy="523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it-IT" sz="2800" b="1" dirty="0">
                  <a:latin typeface="Arial Narrow" panose="020B0606020202030204" pitchFamily="34" charset="0"/>
                </a:rPr>
                <a:t>The Poor</a:t>
              </a:r>
              <a:endParaRPr lang="en-GB" sz="2800" b="1" dirty="0">
                <a:latin typeface="Arial Narrow" panose="020B0606020202030204" pitchFamily="34" charset="0"/>
              </a:endParaRPr>
            </a:p>
          </p:txBody>
        </p:sp>
        <p:grpSp>
          <p:nvGrpSpPr>
            <p:cNvPr id="11278" name="Group 42"/>
            <p:cNvGrpSpPr>
              <a:grpSpLocks/>
            </p:cNvGrpSpPr>
            <p:nvPr/>
          </p:nvGrpSpPr>
          <p:grpSpPr bwMode="auto">
            <a:xfrm>
              <a:off x="2209800" y="2133600"/>
              <a:ext cx="4419600" cy="3736975"/>
              <a:chOff x="1392" y="1344"/>
              <a:chExt cx="2784" cy="2354"/>
            </a:xfrm>
          </p:grpSpPr>
          <p:sp>
            <p:nvSpPr>
              <p:cNvPr id="11279" name="AutoShape 29"/>
              <p:cNvSpPr>
                <a:spLocks noChangeArrowheads="1"/>
              </p:cNvSpPr>
              <p:nvPr/>
            </p:nvSpPr>
            <p:spPr bwMode="auto">
              <a:xfrm>
                <a:off x="1392" y="1344"/>
                <a:ext cx="2784" cy="2352"/>
              </a:xfrm>
              <a:prstGeom prst="pentagon">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endParaRPr lang="en-ZA" altLang="en-US">
                  <a:latin typeface="Gill Sans"/>
                </a:endParaRPr>
              </a:p>
            </p:txBody>
          </p:sp>
          <p:grpSp>
            <p:nvGrpSpPr>
              <p:cNvPr id="11280" name="Group 38"/>
              <p:cNvGrpSpPr>
                <a:grpSpLocks/>
              </p:cNvGrpSpPr>
              <p:nvPr/>
            </p:nvGrpSpPr>
            <p:grpSpPr bwMode="auto">
              <a:xfrm>
                <a:off x="1392" y="1344"/>
                <a:ext cx="2784" cy="2354"/>
                <a:chOff x="1536" y="2016"/>
                <a:chExt cx="2400" cy="1922"/>
              </a:xfrm>
            </p:grpSpPr>
            <p:sp>
              <p:nvSpPr>
                <p:cNvPr id="11281" name="Line 31"/>
                <p:cNvSpPr>
                  <a:spLocks noChangeShapeType="1"/>
                </p:cNvSpPr>
                <p:nvPr/>
              </p:nvSpPr>
              <p:spPr bwMode="auto">
                <a:xfrm>
                  <a:off x="1536" y="2758"/>
                  <a:ext cx="672" cy="218"/>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ZA">
                    <a:latin typeface="Gill Sans"/>
                  </a:endParaRPr>
                </a:p>
              </p:txBody>
            </p:sp>
            <p:sp>
              <p:nvSpPr>
                <p:cNvPr id="11282" name="Line 32"/>
                <p:cNvSpPr>
                  <a:spLocks noChangeShapeType="1"/>
                </p:cNvSpPr>
                <p:nvPr/>
              </p:nvSpPr>
              <p:spPr bwMode="auto">
                <a:xfrm>
                  <a:off x="2736" y="2016"/>
                  <a:ext cx="0" cy="829"/>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ZA">
                    <a:latin typeface="Gill Sans"/>
                  </a:endParaRPr>
                </a:p>
              </p:txBody>
            </p:sp>
            <p:sp>
              <p:nvSpPr>
                <p:cNvPr id="11283" name="Line 33"/>
                <p:cNvSpPr>
                  <a:spLocks noChangeShapeType="1"/>
                </p:cNvSpPr>
                <p:nvPr/>
              </p:nvSpPr>
              <p:spPr bwMode="auto">
                <a:xfrm flipH="1">
                  <a:off x="3312" y="2758"/>
                  <a:ext cx="624" cy="218"/>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ZA">
                    <a:latin typeface="Gill Sans"/>
                  </a:endParaRPr>
                </a:p>
              </p:txBody>
            </p:sp>
            <p:grpSp>
              <p:nvGrpSpPr>
                <p:cNvPr id="11284" name="Group 36"/>
                <p:cNvGrpSpPr>
                  <a:grpSpLocks/>
                </p:cNvGrpSpPr>
                <p:nvPr/>
              </p:nvGrpSpPr>
              <p:grpSpPr bwMode="auto">
                <a:xfrm>
                  <a:off x="2007" y="3148"/>
                  <a:ext cx="1470" cy="790"/>
                  <a:chOff x="1887" y="3067"/>
                  <a:chExt cx="1617" cy="869"/>
                </a:xfrm>
              </p:grpSpPr>
              <p:sp>
                <p:nvSpPr>
                  <p:cNvPr id="11285" name="Line 34"/>
                  <p:cNvSpPr>
                    <a:spLocks noChangeShapeType="1"/>
                  </p:cNvSpPr>
                  <p:nvPr/>
                </p:nvSpPr>
                <p:spPr bwMode="auto">
                  <a:xfrm flipV="1">
                    <a:off x="1887" y="3067"/>
                    <a:ext cx="576" cy="864"/>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ZA">
                      <a:latin typeface="Gill Sans"/>
                    </a:endParaRPr>
                  </a:p>
                </p:txBody>
              </p:sp>
              <p:sp>
                <p:nvSpPr>
                  <p:cNvPr id="11286" name="Line 35"/>
                  <p:cNvSpPr>
                    <a:spLocks noChangeShapeType="1"/>
                  </p:cNvSpPr>
                  <p:nvPr/>
                </p:nvSpPr>
                <p:spPr bwMode="auto">
                  <a:xfrm flipH="1" flipV="1">
                    <a:off x="2928" y="3072"/>
                    <a:ext cx="576" cy="864"/>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ZA">
                      <a:latin typeface="Gill Sans"/>
                    </a:endParaRPr>
                  </a:p>
                </p:txBody>
              </p:sp>
            </p:grpSp>
          </p:grpSp>
        </p:grpSp>
      </p:grpSp>
      <p:sp>
        <p:nvSpPr>
          <p:cNvPr id="23" name="Rectangle 4"/>
          <p:cNvSpPr>
            <a:spLocks noChangeArrowheads="1"/>
          </p:cNvSpPr>
          <p:nvPr/>
        </p:nvSpPr>
        <p:spPr bwMode="auto">
          <a:xfrm>
            <a:off x="190500" y="699152"/>
            <a:ext cx="8675688" cy="71437"/>
          </a:xfrm>
          <a:prstGeom prst="rect">
            <a:avLst/>
          </a:prstGeom>
          <a:solidFill>
            <a:srgbClr val="FF872D"/>
          </a:solidFill>
          <a:ln w="9525">
            <a:solidFill>
              <a:srgbClr val="FF872D"/>
            </a:solidFill>
            <a:miter lim="800000"/>
            <a:headEnd/>
            <a:tailEnd/>
          </a:ln>
        </p:spPr>
        <p:txBody>
          <a:bodyPr wrap="none"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ZA" altLang="en-US" sz="1800"/>
          </a:p>
        </p:txBody>
      </p:sp>
    </p:spTree>
    <p:extLst>
      <p:ext uri="{BB962C8B-B14F-4D97-AF65-F5344CB8AC3E}">
        <p14:creationId xmlns:p14="http://schemas.microsoft.com/office/powerpoint/2010/main" val="11739472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buClrTx/>
              <a:buSzTx/>
              <a:buFontTx/>
              <a:buNone/>
            </a:pPr>
            <a:fld id="{C151CE54-AAF9-421E-8B56-2E9B9068C5B8}" type="slidenum">
              <a:rPr lang="en-ZA" altLang="en-US" sz="1400"/>
              <a:pPr algn="r" eaLnBrk="1" hangingPunct="1">
                <a:spcBef>
                  <a:spcPct val="0"/>
                </a:spcBef>
                <a:buClrTx/>
                <a:buSzTx/>
                <a:buFontTx/>
                <a:buNone/>
              </a:pPr>
              <a:t>4</a:t>
            </a:fld>
            <a:endParaRPr lang="en-ZA" altLang="en-US" sz="1400" dirty="0"/>
          </a:p>
        </p:txBody>
      </p:sp>
      <p:sp>
        <p:nvSpPr>
          <p:cNvPr id="12291" name="Rectangle 4"/>
          <p:cNvSpPr>
            <a:spLocks noChangeArrowheads="1"/>
          </p:cNvSpPr>
          <p:nvPr/>
        </p:nvSpPr>
        <p:spPr bwMode="auto">
          <a:xfrm>
            <a:off x="250825" y="1169988"/>
            <a:ext cx="8675688" cy="71437"/>
          </a:xfrm>
          <a:prstGeom prst="rect">
            <a:avLst/>
          </a:prstGeom>
          <a:solidFill>
            <a:srgbClr val="FF872D"/>
          </a:solidFill>
          <a:ln w="9525">
            <a:solidFill>
              <a:srgbClr val="FF872D"/>
            </a:solidFill>
            <a:miter lim="800000"/>
            <a:headEnd/>
            <a:tailEnd/>
          </a:ln>
        </p:spPr>
        <p:txBody>
          <a:bodyPr wrap="none" anchor="ct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ZA" altLang="en-US" sz="1800"/>
          </a:p>
        </p:txBody>
      </p:sp>
      <p:pic>
        <p:nvPicPr>
          <p:cNvPr id="12292"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6051550"/>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11"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443663" y="6146800"/>
            <a:ext cx="19431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37"/>
          <p:cNvSpPr txBox="1">
            <a:spLocks noChangeArrowheads="1"/>
          </p:cNvSpPr>
          <p:nvPr/>
        </p:nvSpPr>
        <p:spPr bwMode="auto">
          <a:xfrm>
            <a:off x="118409" y="376261"/>
            <a:ext cx="86042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85000"/>
              <a:buFont typeface="Arial" panose="020B0604020202020204" pitchFamily="34" charset="0"/>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accent1"/>
              </a:buClr>
              <a:buSzPct val="85000"/>
              <a:buFont typeface="Arial" panose="020B0604020202020204" pitchFamily="34" charset="0"/>
              <a:buChar char="•"/>
              <a:defRPr sz="20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accent1"/>
              </a:buClr>
              <a:buSzPct val="90000"/>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accent1"/>
              </a:buClr>
              <a:buFont typeface="Arial" panose="020B0604020202020204" pitchFamily="34" charset="0"/>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Arial" panose="020B0604020202020204" pitchFamily="34" charset="0"/>
              <a:buChar char="•"/>
              <a:defRPr sz="1400">
                <a:solidFill>
                  <a:schemeClr val="tx1"/>
                </a:solidFill>
                <a:latin typeface="Arial" panose="020B0604020202020204" pitchFamily="34" charset="0"/>
                <a:ea typeface="ＭＳ Ｐゴシック" panose="020B0600070205080204" pitchFamily="34" charset="-128"/>
              </a:defRPr>
            </a:lvl9pPr>
          </a:lstStyle>
          <a:p>
            <a:pPr algn="ctr">
              <a:spcBef>
                <a:spcPct val="50000"/>
              </a:spcBef>
              <a:buClrTx/>
              <a:buSzTx/>
              <a:buNone/>
            </a:pPr>
            <a:r>
              <a:rPr lang="en-US" altLang="en-US" b="1" dirty="0" smtClean="0">
                <a:latin typeface="Arial Narrow" panose="020B0606020202030204" pitchFamily="34" charset="0"/>
                <a:ea typeface="+mj-ea"/>
                <a:cs typeface="Arial" charset="0"/>
              </a:rPr>
              <a:t>EPWP Sustainable Livelihood Interventions and The 5 Pillars</a:t>
            </a:r>
            <a:endParaRPr lang="en-GB" altLang="en-US" b="1" dirty="0">
              <a:latin typeface="Arial Narrow" panose="020B0606020202030204" pitchFamily="34" charset="0"/>
              <a:ea typeface="+mj-ea"/>
              <a:cs typeface="Arial" charset="0"/>
            </a:endParaRPr>
          </a:p>
        </p:txBody>
      </p:sp>
      <p:sp>
        <p:nvSpPr>
          <p:cNvPr id="3" name="Rectangle 2"/>
          <p:cNvSpPr/>
          <p:nvPr/>
        </p:nvSpPr>
        <p:spPr>
          <a:xfrm>
            <a:off x="339785" y="1491556"/>
            <a:ext cx="8604448" cy="3785652"/>
          </a:xfrm>
          <a:prstGeom prst="rect">
            <a:avLst/>
          </a:prstGeom>
        </p:spPr>
        <p:txBody>
          <a:bodyPr wrap="square">
            <a:spAutoFit/>
          </a:bodyPr>
          <a:lstStyle/>
          <a:p>
            <a:r>
              <a:rPr lang="en-US" sz="2000" dirty="0">
                <a:latin typeface="Arial Narrow" panose="020B0606020202030204" pitchFamily="34" charset="0"/>
              </a:rPr>
              <a:t>Dimensions of EPWP’s development </a:t>
            </a:r>
            <a:r>
              <a:rPr lang="en-US" sz="2000" dirty="0" smtClean="0">
                <a:latin typeface="Arial Narrow" panose="020B0606020202030204" pitchFamily="34" charset="0"/>
              </a:rPr>
              <a:t>impact</a:t>
            </a:r>
          </a:p>
          <a:p>
            <a:endParaRPr lang="en-US" sz="2000" dirty="0">
              <a:latin typeface="Arial Narrow" panose="020B0606020202030204" pitchFamily="34" charset="0"/>
            </a:endParaRPr>
          </a:p>
          <a:p>
            <a:pPr marL="285750" indent="-285750">
              <a:buClr>
                <a:srgbClr val="FFC000"/>
              </a:buClr>
              <a:buFont typeface="Wingdings" panose="05000000000000000000" pitchFamily="2" charset="2"/>
              <a:buChar char="q"/>
            </a:pPr>
            <a:r>
              <a:rPr lang="en-US" sz="2000" dirty="0">
                <a:latin typeface="Arial Narrow" panose="020B0606020202030204" pitchFamily="34" charset="0"/>
              </a:rPr>
              <a:t>Financial Capital -  e.g. Improve the vulnerability context of participants through income </a:t>
            </a:r>
            <a:r>
              <a:rPr lang="en-US" sz="2000" dirty="0" smtClean="0">
                <a:latin typeface="Arial Narrow" panose="020B0606020202030204" pitchFamily="34" charset="0"/>
              </a:rPr>
              <a:t>transfer</a:t>
            </a:r>
          </a:p>
          <a:p>
            <a:pPr marL="285750" indent="-285750">
              <a:buClr>
                <a:srgbClr val="FFC000"/>
              </a:buClr>
              <a:buFont typeface="Wingdings" panose="05000000000000000000" pitchFamily="2" charset="2"/>
              <a:buChar char="q"/>
            </a:pPr>
            <a:endParaRPr lang="en-US" sz="2000" dirty="0">
              <a:latin typeface="Arial Narrow" panose="020B0606020202030204" pitchFamily="34" charset="0"/>
            </a:endParaRPr>
          </a:p>
          <a:p>
            <a:pPr marL="285750" indent="-285750">
              <a:buClr>
                <a:srgbClr val="FFC000"/>
              </a:buClr>
              <a:buFont typeface="Wingdings" panose="05000000000000000000" pitchFamily="2" charset="2"/>
              <a:buChar char="q"/>
            </a:pPr>
            <a:r>
              <a:rPr lang="en-US" sz="2000" dirty="0">
                <a:latin typeface="Arial Narrow" panose="020B0606020202030204" pitchFamily="34" charset="0"/>
              </a:rPr>
              <a:t>Human Capital – e.g. Enhance skills for future </a:t>
            </a:r>
            <a:r>
              <a:rPr lang="en-US" sz="2000" dirty="0" smtClean="0">
                <a:latin typeface="Arial Narrow" panose="020B0606020202030204" pitchFamily="34" charset="0"/>
              </a:rPr>
              <a:t>employability</a:t>
            </a:r>
          </a:p>
          <a:p>
            <a:pPr marL="285750" indent="-285750">
              <a:buClr>
                <a:srgbClr val="FFC000"/>
              </a:buClr>
              <a:buFont typeface="Wingdings" panose="05000000000000000000" pitchFamily="2" charset="2"/>
              <a:buChar char="q"/>
            </a:pPr>
            <a:endParaRPr lang="en-US" sz="2000" dirty="0">
              <a:latin typeface="Arial Narrow" panose="020B0606020202030204" pitchFamily="34" charset="0"/>
            </a:endParaRPr>
          </a:p>
          <a:p>
            <a:pPr marL="285750" indent="-285750">
              <a:buClr>
                <a:srgbClr val="FFC000"/>
              </a:buClr>
              <a:buFont typeface="Wingdings" panose="05000000000000000000" pitchFamily="2" charset="2"/>
              <a:buChar char="q"/>
            </a:pPr>
            <a:r>
              <a:rPr lang="en-US" sz="2000" dirty="0">
                <a:latin typeface="Arial Narrow" panose="020B0606020202030204" pitchFamily="34" charset="0"/>
              </a:rPr>
              <a:t>Social Capital – e.g. Establish Community safety Forums, fair recruitment </a:t>
            </a:r>
            <a:r>
              <a:rPr lang="en-US" sz="2000" dirty="0" smtClean="0">
                <a:latin typeface="Arial Narrow" panose="020B0606020202030204" pitchFamily="34" charset="0"/>
              </a:rPr>
              <a:t>processes</a:t>
            </a:r>
          </a:p>
          <a:p>
            <a:pPr marL="285750" indent="-285750">
              <a:buClr>
                <a:srgbClr val="FFC000"/>
              </a:buClr>
              <a:buFont typeface="Wingdings" panose="05000000000000000000" pitchFamily="2" charset="2"/>
              <a:buChar char="q"/>
            </a:pPr>
            <a:endParaRPr lang="en-US" sz="2000" dirty="0">
              <a:latin typeface="Arial Narrow" panose="020B0606020202030204" pitchFamily="34" charset="0"/>
            </a:endParaRPr>
          </a:p>
          <a:p>
            <a:pPr marL="285750" indent="-285750">
              <a:buClr>
                <a:srgbClr val="FFC000"/>
              </a:buClr>
              <a:buFont typeface="Wingdings" panose="05000000000000000000" pitchFamily="2" charset="2"/>
              <a:buChar char="q"/>
            </a:pPr>
            <a:r>
              <a:rPr lang="en-US" sz="2000" dirty="0">
                <a:latin typeface="Arial Narrow" panose="020B0606020202030204" pitchFamily="34" charset="0"/>
              </a:rPr>
              <a:t> Physical Capital – e.g. Enhancement of physical infrastructure like schools, </a:t>
            </a:r>
            <a:r>
              <a:rPr lang="en-US" sz="2000" dirty="0" smtClean="0">
                <a:latin typeface="Arial Narrow" panose="020B0606020202030204" pitchFamily="34" charset="0"/>
              </a:rPr>
              <a:t>roads</a:t>
            </a:r>
          </a:p>
          <a:p>
            <a:pPr>
              <a:buClr>
                <a:srgbClr val="FFC000"/>
              </a:buClr>
            </a:pPr>
            <a:endParaRPr lang="en-US" sz="2000" dirty="0">
              <a:latin typeface="Arial Narrow" panose="020B0606020202030204" pitchFamily="34" charset="0"/>
            </a:endParaRPr>
          </a:p>
          <a:p>
            <a:pPr marL="285750" indent="-285750">
              <a:buClr>
                <a:srgbClr val="FFC000"/>
              </a:buClr>
              <a:buFont typeface="Wingdings" panose="05000000000000000000" pitchFamily="2" charset="2"/>
              <a:buChar char="q"/>
            </a:pPr>
            <a:r>
              <a:rPr lang="en-US" sz="2000" dirty="0">
                <a:latin typeface="Arial Narrow" panose="020B0606020202030204" pitchFamily="34" charset="0"/>
              </a:rPr>
              <a:t>Natural Capital – e.g. </a:t>
            </a:r>
            <a:r>
              <a:rPr lang="en-US" sz="2000" dirty="0" err="1">
                <a:latin typeface="Arial Narrow" panose="020B0606020202030204" pitchFamily="34" charset="0"/>
              </a:rPr>
              <a:t>Landcare</a:t>
            </a:r>
            <a:r>
              <a:rPr lang="en-US" sz="2000" dirty="0">
                <a:latin typeface="Arial Narrow" panose="020B0606020202030204" pitchFamily="34" charset="0"/>
              </a:rPr>
              <a:t>, working for water, fire</a:t>
            </a:r>
          </a:p>
        </p:txBody>
      </p:sp>
    </p:spTree>
    <p:extLst>
      <p:ext uri="{BB962C8B-B14F-4D97-AF65-F5344CB8AC3E}">
        <p14:creationId xmlns:p14="http://schemas.microsoft.com/office/powerpoint/2010/main" val="32047504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A17B14B0-E8B5-477A-B21B-4E1125CED59E}" type="slidenum">
              <a:rPr lang="en-ZA" smtClean="0">
                <a:solidFill>
                  <a:srgbClr val="000000"/>
                </a:solidFill>
              </a:rPr>
              <a:pPr>
                <a:defRPr/>
              </a:pPr>
              <a:t>5</a:t>
            </a:fld>
            <a:endParaRPr lang="en-ZA">
              <a:solidFill>
                <a:srgbClr val="000000"/>
              </a:solidFill>
            </a:endParaRPr>
          </a:p>
        </p:txBody>
      </p:sp>
      <p:pic>
        <p:nvPicPr>
          <p:cNvPr id="6"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051550"/>
            <a:ext cx="20161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172200" y="6146800"/>
            <a:ext cx="194310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a:spLocks noGrp="1"/>
          </p:cNvSpPr>
          <p:nvPr>
            <p:ph type="title"/>
          </p:nvPr>
        </p:nvSpPr>
        <p:spPr>
          <a:xfrm>
            <a:off x="684213" y="115888"/>
            <a:ext cx="7772400" cy="660400"/>
          </a:xfrm>
        </p:spPr>
        <p:txBody>
          <a:bodyPr/>
          <a:lstStyle/>
          <a:p>
            <a:r>
              <a:rPr lang="en-ZA" altLang="en-US" sz="2000" b="1" dirty="0" smtClean="0">
                <a:latin typeface="Arial Narrow" panose="020B0606020202030204" pitchFamily="34" charset="0"/>
                <a:cs typeface="Arial" panose="020B0604020202020204" pitchFamily="34" charset="0"/>
              </a:rPr>
              <a:t>WHAT IS CONVERGEN</a:t>
            </a:r>
            <a:r>
              <a:rPr lang="en-ZA" altLang="en-US" sz="2000" b="1" dirty="0" smtClean="0">
                <a:latin typeface="Arial" panose="020B0604020202020204" pitchFamily="34" charset="0"/>
                <a:cs typeface="Arial" panose="020B0604020202020204" pitchFamily="34" charset="0"/>
              </a:rPr>
              <a:t>CE</a:t>
            </a:r>
          </a:p>
        </p:txBody>
      </p:sp>
      <p:sp>
        <p:nvSpPr>
          <p:cNvPr id="9" name="Content Placeholder 2"/>
          <p:cNvSpPr>
            <a:spLocks noGrp="1"/>
          </p:cNvSpPr>
          <p:nvPr>
            <p:ph idx="1"/>
          </p:nvPr>
        </p:nvSpPr>
        <p:spPr>
          <a:xfrm>
            <a:off x="661988" y="1052513"/>
            <a:ext cx="7772400" cy="4464050"/>
          </a:xfrm>
        </p:spPr>
        <p:txBody>
          <a:bodyPr/>
          <a:lstStyle/>
          <a:p>
            <a:pPr>
              <a:defRPr/>
            </a:pPr>
            <a:endParaRPr lang="en-ZA" sz="1800" dirty="0">
              <a:solidFill>
                <a:srgbClr val="000000"/>
              </a:solidFill>
              <a:latin typeface="Calibri" panose="020F0502020204030204" pitchFamily="34" charset="0"/>
            </a:endParaRPr>
          </a:p>
          <a:p>
            <a:pPr marL="0" indent="0" algn="ctr" eaLnBrk="1" fontAlgn="auto" hangingPunct="1">
              <a:lnSpc>
                <a:spcPct val="90000"/>
              </a:lnSpc>
              <a:spcBef>
                <a:spcPts val="1000"/>
              </a:spcBef>
              <a:spcAft>
                <a:spcPts val="0"/>
              </a:spcAft>
              <a:buFontTx/>
              <a:buNone/>
              <a:defRPr/>
            </a:pPr>
            <a:r>
              <a:rPr lang="en-GB" sz="1800" kern="1200" dirty="0" smtClean="0">
                <a:latin typeface="Arial Narrow" panose="020B0606020202030204" pitchFamily="34" charset="0"/>
                <a:cs typeface="Arial" panose="020B0604020202020204" pitchFamily="34" charset="0"/>
              </a:rPr>
              <a:t>“The </a:t>
            </a:r>
            <a:r>
              <a:rPr lang="en-GB" sz="1800" b="1" kern="1200" dirty="0" smtClean="0">
                <a:latin typeface="Arial Narrow" panose="020B0606020202030204" pitchFamily="34" charset="0"/>
                <a:cs typeface="Arial" panose="020B0604020202020204" pitchFamily="34" charset="0"/>
              </a:rPr>
              <a:t>collaboration within and between different EPWP sectors and public bodies </a:t>
            </a:r>
            <a:r>
              <a:rPr lang="en-GB" sz="1800" kern="1200" dirty="0" smtClean="0">
                <a:latin typeface="Arial Narrow" panose="020B0606020202030204" pitchFamily="34" charset="0"/>
                <a:cs typeface="Arial" panose="020B0604020202020204" pitchFamily="34" charset="0"/>
              </a:rPr>
              <a:t>in order to create synergies or increase efficiencies, with the ultimate objective of taking full advantage of the developmental impacts of these interventions.” </a:t>
            </a:r>
          </a:p>
          <a:p>
            <a:pPr marL="0" indent="0" algn="ctr" eaLnBrk="1" fontAlgn="auto" hangingPunct="1">
              <a:lnSpc>
                <a:spcPct val="90000"/>
              </a:lnSpc>
              <a:spcBef>
                <a:spcPts val="1000"/>
              </a:spcBef>
              <a:spcAft>
                <a:spcPts val="0"/>
              </a:spcAft>
              <a:buFontTx/>
              <a:buNone/>
              <a:defRPr/>
            </a:pPr>
            <a:endParaRPr lang="en-GB" sz="1800" kern="1200" dirty="0" smtClean="0">
              <a:latin typeface="Arial Narrow" panose="020B0606020202030204" pitchFamily="34" charset="0"/>
              <a:cs typeface="Arial" panose="020B0604020202020204" pitchFamily="34" charset="0"/>
            </a:endParaRPr>
          </a:p>
          <a:p>
            <a:pPr marL="228600" indent="-228600" eaLnBrk="1" fontAlgn="auto" hangingPunct="1">
              <a:lnSpc>
                <a:spcPct val="90000"/>
              </a:lnSpc>
              <a:spcBef>
                <a:spcPts val="1000"/>
              </a:spcBef>
              <a:spcAft>
                <a:spcPts val="0"/>
              </a:spcAft>
              <a:buFont typeface="Arial" panose="020B0604020202020204" pitchFamily="34" charset="0"/>
              <a:buChar char="•"/>
              <a:defRPr/>
            </a:pPr>
            <a:r>
              <a:rPr lang="en-GB" sz="1800" kern="1200" dirty="0" smtClean="0">
                <a:latin typeface="Arial Narrow" panose="020B0606020202030204" pitchFamily="34" charset="0"/>
                <a:cs typeface="Arial" panose="020B0604020202020204" pitchFamily="34" charset="0"/>
              </a:rPr>
              <a:t>Convergence seeks to </a:t>
            </a:r>
            <a:r>
              <a:rPr lang="en-GB" sz="1800" b="1" kern="1200" dirty="0" smtClean="0">
                <a:latin typeface="Arial Narrow" panose="020B0606020202030204" pitchFamily="34" charset="0"/>
                <a:cs typeface="Arial" panose="020B0604020202020204" pitchFamily="34" charset="0"/>
              </a:rPr>
              <a:t>minimise the following challenges </a:t>
            </a:r>
            <a:r>
              <a:rPr lang="en-GB" sz="1800" kern="1200" dirty="0" smtClean="0">
                <a:latin typeface="Arial Narrow" panose="020B0606020202030204" pitchFamily="34" charset="0"/>
                <a:cs typeface="Arial" panose="020B0604020202020204" pitchFamily="34" charset="0"/>
              </a:rPr>
              <a:t>that were experienced in the previous phases of EPWP: </a:t>
            </a:r>
          </a:p>
          <a:p>
            <a:pPr marL="685800" lvl="1" indent="-228600" eaLnBrk="1" fontAlgn="auto" hangingPunct="1">
              <a:lnSpc>
                <a:spcPct val="90000"/>
              </a:lnSpc>
              <a:spcBef>
                <a:spcPts val="500"/>
              </a:spcBef>
              <a:spcAft>
                <a:spcPts val="0"/>
              </a:spcAft>
              <a:buFont typeface="Arial" panose="020B0604020202020204" pitchFamily="34" charset="0"/>
              <a:buChar char="•"/>
              <a:defRPr/>
            </a:pPr>
            <a:r>
              <a:rPr lang="en-GB" sz="1800" kern="1200" dirty="0" smtClean="0">
                <a:latin typeface="Arial Narrow" panose="020B0606020202030204" pitchFamily="34" charset="0"/>
                <a:cs typeface="Arial" panose="020B0604020202020204" pitchFamily="34" charset="0"/>
              </a:rPr>
              <a:t>Sectors working in “silos” </a:t>
            </a:r>
          </a:p>
          <a:p>
            <a:pPr marL="685800" lvl="1" indent="-228600" eaLnBrk="1" fontAlgn="auto" hangingPunct="1">
              <a:lnSpc>
                <a:spcPct val="90000"/>
              </a:lnSpc>
              <a:spcBef>
                <a:spcPts val="500"/>
              </a:spcBef>
              <a:spcAft>
                <a:spcPts val="0"/>
              </a:spcAft>
              <a:buFont typeface="Arial" panose="020B0604020202020204" pitchFamily="34" charset="0"/>
              <a:buChar char="•"/>
              <a:defRPr/>
            </a:pPr>
            <a:r>
              <a:rPr lang="en-GB" sz="1800" kern="1200" dirty="0" smtClean="0">
                <a:latin typeface="Arial Narrow" panose="020B0606020202030204" pitchFamily="34" charset="0"/>
                <a:cs typeface="Arial" panose="020B0604020202020204" pitchFamily="34" charset="0"/>
              </a:rPr>
              <a:t>Duplication of efforts reducing efficiency </a:t>
            </a:r>
          </a:p>
          <a:p>
            <a:pPr marL="685800" lvl="1" indent="-228600" eaLnBrk="1" fontAlgn="auto" hangingPunct="1">
              <a:lnSpc>
                <a:spcPct val="90000"/>
              </a:lnSpc>
              <a:spcBef>
                <a:spcPts val="500"/>
              </a:spcBef>
              <a:spcAft>
                <a:spcPts val="0"/>
              </a:spcAft>
              <a:buFont typeface="Arial" panose="020B0604020202020204" pitchFamily="34" charset="0"/>
              <a:buChar char="•"/>
              <a:defRPr/>
            </a:pPr>
            <a:r>
              <a:rPr lang="en-GB" sz="1800" kern="1200" dirty="0" smtClean="0">
                <a:latin typeface="Arial Narrow" panose="020B0606020202030204" pitchFamily="34" charset="0"/>
                <a:cs typeface="Arial" panose="020B0604020202020204" pitchFamily="34" charset="0"/>
              </a:rPr>
              <a:t>Overlapping mandates</a:t>
            </a:r>
            <a:br>
              <a:rPr lang="en-GB" sz="1800" kern="1200" dirty="0" smtClean="0">
                <a:latin typeface="Arial Narrow" panose="020B0606020202030204" pitchFamily="34" charset="0"/>
                <a:cs typeface="Arial" panose="020B0604020202020204" pitchFamily="34" charset="0"/>
              </a:rPr>
            </a:br>
            <a:endParaRPr lang="en-GB" sz="1800" kern="1200" dirty="0" smtClean="0">
              <a:latin typeface="Arial Narrow" panose="020B0606020202030204" pitchFamily="34" charset="0"/>
              <a:cs typeface="Arial" panose="020B0604020202020204" pitchFamily="34" charset="0"/>
            </a:endParaRPr>
          </a:p>
          <a:p>
            <a:pPr marL="0" indent="0" algn="just">
              <a:buNone/>
              <a:defRPr/>
            </a:pPr>
            <a:endParaRPr lang="en-ZA" sz="1600" dirty="0" smtClean="0">
              <a:latin typeface="Arial" pitchFamily="34" charset="0"/>
              <a:cs typeface="Arial" pitchFamily="34" charset="0"/>
            </a:endParaRPr>
          </a:p>
        </p:txBody>
      </p:sp>
    </p:spTree>
    <p:extLst>
      <p:ext uri="{BB962C8B-B14F-4D97-AF65-F5344CB8AC3E}">
        <p14:creationId xmlns:p14="http://schemas.microsoft.com/office/powerpoint/2010/main" val="370690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spcAft>
                <a:spcPts val="0"/>
              </a:spcAft>
            </a:pPr>
            <a:r>
              <a:rPr lang="en-ZA" sz="2400" dirty="0" smtClean="0">
                <a:solidFill>
                  <a:schemeClr val="accent4"/>
                </a:solidFill>
                <a:latin typeface="Arial" panose="020B0604020202020204" pitchFamily="34" charset="0"/>
                <a:cs typeface="Arial" panose="020B0604020202020204" pitchFamily="34" charset="0"/>
              </a:rPr>
              <a:t>Commission </a:t>
            </a:r>
            <a:r>
              <a:rPr lang="en-ZA" sz="2400" dirty="0">
                <a:solidFill>
                  <a:schemeClr val="accent4"/>
                </a:solidFill>
                <a:latin typeface="Arial" panose="020B0604020202020204" pitchFamily="34" charset="0"/>
                <a:cs typeface="Arial" panose="020B0604020202020204" pitchFamily="34" charset="0"/>
              </a:rPr>
              <a:t>2: Sustainable Livelihood and Convergence with embedded exit strategy</a:t>
            </a:r>
            <a:endParaRPr lang="en-US" sz="2400" dirty="0" smtClean="0">
              <a:solidFill>
                <a:schemeClr val="accent4"/>
              </a:solidFill>
              <a:latin typeface="Arial" panose="020B0604020202020204" pitchFamily="34" charset="0"/>
              <a:cs typeface="Arial" panose="020B0604020202020204" pitchFamily="34" charset="0"/>
            </a:endParaRP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6</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1" y="836613"/>
            <a:ext cx="9067800" cy="2708434"/>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algn="just"/>
            <a:endParaRPr lang="en-US" sz="800" dirty="0" smtClean="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309455566"/>
              </p:ext>
            </p:extLst>
          </p:nvPr>
        </p:nvGraphicFramePr>
        <p:xfrm>
          <a:off x="38099" y="929640"/>
          <a:ext cx="9067801" cy="4998720"/>
        </p:xfrm>
        <a:graphic>
          <a:graphicData uri="http://schemas.openxmlformats.org/drawingml/2006/table">
            <a:tbl>
              <a:tblPr firstRow="1" bandRow="1">
                <a:tableStyleId>{616DA210-FB5B-4158-B5E0-FEB733F419BA}</a:tableStyleId>
              </a:tblPr>
              <a:tblGrid>
                <a:gridCol w="1562101"/>
                <a:gridCol w="4305299"/>
                <a:gridCol w="1981200"/>
                <a:gridCol w="1219201"/>
              </a:tblGrid>
              <a:tr h="607471">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445747">
                <a:tc rowSpan="5">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0" lang="en-ZA" sz="1600" b="0" i="0" u="none" strike="noStrike" kern="1200" cap="none" spc="0" normalizeH="0" baseline="0" noProof="0" dirty="0" smtClean="0">
                          <a:ln>
                            <a:noFill/>
                          </a:ln>
                          <a:solidFill>
                            <a:srgbClr val="000000"/>
                          </a:solidFill>
                          <a:effectLst/>
                          <a:uLnTx/>
                          <a:uFillTx/>
                          <a:latin typeface="Arial Narrow" panose="020B0606020202030204" pitchFamily="34" charset="0"/>
                        </a:rPr>
                        <a:t>1. </a:t>
                      </a:r>
                      <a:r>
                        <a:rPr kumimoji="0" lang="en-ZA" sz="1600" b="1" i="0" u="none" strike="noStrike" kern="1200" cap="none" spc="0" normalizeH="0" baseline="0" noProof="0" dirty="0" smtClean="0">
                          <a:ln>
                            <a:noFill/>
                          </a:ln>
                          <a:solidFill>
                            <a:srgbClr val="000000"/>
                          </a:solidFill>
                          <a:effectLst/>
                          <a:uLnTx/>
                          <a:uFillTx/>
                          <a:latin typeface="Arial Narrow" panose="020B0606020202030204" pitchFamily="34" charset="0"/>
                        </a:rPr>
                        <a:t>SMME Development in the EPWP:</a:t>
                      </a:r>
                    </a:p>
                    <a:p>
                      <a:pPr marL="3571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600" b="0" i="0" u="none" strike="noStrike" kern="1200" cap="none" spc="0" normalizeH="0" baseline="0" noProof="0" dirty="0" smtClean="0">
                          <a:ln>
                            <a:noFill/>
                          </a:ln>
                          <a:solidFill>
                            <a:srgbClr val="000000"/>
                          </a:solidFill>
                          <a:effectLst/>
                          <a:uLnTx/>
                          <a:uFillTx/>
                          <a:latin typeface="Arial Narrow" panose="020B0606020202030204" pitchFamily="34" charset="0"/>
                        </a:rPr>
                        <a:t>How to promote SMME development within the Programme? </a:t>
                      </a:r>
                    </a:p>
                  </a:txBody>
                  <a:tcPr/>
                </a:tc>
                <a:tc>
                  <a:txBody>
                    <a:bodyPr/>
                    <a:lstStyle/>
                    <a:p>
                      <a:pPr algn="just"/>
                      <a:r>
                        <a:rPr lang="en-ZA" sz="1600" dirty="0" smtClean="0">
                          <a:latin typeface="Arial Narrow" panose="020B0606020202030204" pitchFamily="34" charset="0"/>
                        </a:rPr>
                        <a:t>1.1 </a:t>
                      </a:r>
                      <a:r>
                        <a:rPr lang="en-ZA" sz="1600" b="1" dirty="0" smtClean="0">
                          <a:latin typeface="Arial Narrow" panose="020B0606020202030204" pitchFamily="34" charset="0"/>
                        </a:rPr>
                        <a:t>Targeted procurement</a:t>
                      </a:r>
                      <a:r>
                        <a:rPr lang="en-ZA" sz="1600" b="1" baseline="0" dirty="0" smtClean="0">
                          <a:latin typeface="Arial Narrow" panose="020B0606020202030204" pitchFamily="34" charset="0"/>
                        </a:rPr>
                        <a:t> </a:t>
                      </a:r>
                      <a:r>
                        <a:rPr lang="en-ZA" sz="1600" baseline="0" dirty="0" smtClean="0">
                          <a:latin typeface="Arial Narrow" panose="020B0606020202030204" pitchFamily="34" charset="0"/>
                        </a:rPr>
                        <a:t>- </a:t>
                      </a:r>
                      <a:r>
                        <a:rPr lang="en-ZA" sz="1600" dirty="0" smtClean="0">
                          <a:latin typeface="Arial Narrow" panose="020B0606020202030204" pitchFamily="34" charset="0"/>
                        </a:rPr>
                        <a:t>Identify</a:t>
                      </a:r>
                      <a:r>
                        <a:rPr lang="en-ZA" sz="1600" baseline="0" dirty="0" smtClean="0">
                          <a:latin typeface="Arial Narrow" panose="020B0606020202030204" pitchFamily="34" charset="0"/>
                        </a:rPr>
                        <a:t> special programmes for implementation by all 3 spheres of government, unbundling of projects and utilisation of local suppliers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 </a:t>
                      </a:r>
                      <a:endParaRPr lang="en-ZA" sz="1600" dirty="0">
                        <a:latin typeface="Arial Narrow" panose="020B0606020202030204" pitchFamily="34" charset="0"/>
                      </a:endParaRPr>
                    </a:p>
                  </a:txBody>
                  <a:tcPr/>
                </a:tc>
              </a:tr>
              <a:tr h="445747">
                <a:tc vMerge="1">
                  <a:txBody>
                    <a:bodyPr/>
                    <a:lstStyle/>
                    <a:p>
                      <a:endParaRPr lang="en-ZA"/>
                    </a:p>
                  </a:txBody>
                  <a:tcPr/>
                </a:tc>
                <a:tc>
                  <a:txBody>
                    <a:bodyPr/>
                    <a:lstStyle/>
                    <a:p>
                      <a:pPr algn="just"/>
                      <a:r>
                        <a:rPr lang="en-ZA" sz="1600" dirty="0" smtClean="0">
                          <a:latin typeface="Arial Narrow" panose="020B0606020202030204" pitchFamily="34" charset="0"/>
                        </a:rPr>
                        <a:t>1.2 </a:t>
                      </a:r>
                      <a:r>
                        <a:rPr lang="en-ZA" sz="1600" b="1" dirty="0" smtClean="0">
                          <a:latin typeface="Arial Narrow" panose="020B0606020202030204" pitchFamily="34" charset="0"/>
                        </a:rPr>
                        <a:t>Training support to SMMEs </a:t>
                      </a:r>
                      <a:r>
                        <a:rPr lang="en-ZA" sz="1600" dirty="0" smtClean="0">
                          <a:latin typeface="Arial Narrow" panose="020B0606020202030204" pitchFamily="34" charset="0"/>
                        </a:rPr>
                        <a:t>-</a:t>
                      </a:r>
                      <a:r>
                        <a:rPr lang="en-ZA" sz="1600" baseline="0" dirty="0" smtClean="0">
                          <a:latin typeface="Arial Narrow" panose="020B0606020202030204" pitchFamily="34" charset="0"/>
                        </a:rPr>
                        <a:t> </a:t>
                      </a:r>
                      <a:r>
                        <a:rPr kumimoji="0" lang="en-ZA" sz="1600" b="0" i="0" u="none" strike="noStrike" kern="1200" cap="none" spc="0" normalizeH="0" baseline="0" noProof="0" dirty="0" smtClean="0">
                          <a:ln>
                            <a:noFill/>
                          </a:ln>
                          <a:solidFill>
                            <a:srgbClr val="000000"/>
                          </a:solidFill>
                          <a:effectLst/>
                          <a:uLnTx/>
                          <a:uFillTx/>
                          <a:latin typeface="Arial Narrow" panose="020B0606020202030204" pitchFamily="34" charset="0"/>
                        </a:rPr>
                        <a:t>conduct impact assessments, </a:t>
                      </a:r>
                      <a:r>
                        <a:rPr lang="en-ZA" sz="1600" baseline="0" dirty="0" smtClean="0">
                          <a:latin typeface="Arial Narrow" panose="020B0606020202030204" pitchFamily="34" charset="0"/>
                        </a:rPr>
                        <a:t>enhance business awareness, business orientated training and be outcome based. Participants can be supported to form SMMEs where possible to promote exit.</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a:t>
                      </a:r>
                      <a:endParaRPr lang="en-ZA" sz="1600" dirty="0">
                        <a:latin typeface="Arial Narrow" panose="020B0606020202030204" pitchFamily="34" charset="0"/>
                      </a:endParaRPr>
                    </a:p>
                  </a:txBody>
                  <a:tcPr/>
                </a:tc>
              </a:tr>
              <a:tr h="445747">
                <a:tc vMerge="1">
                  <a:txBody>
                    <a:bodyPr/>
                    <a:lstStyle/>
                    <a:p>
                      <a:endParaRPr lang="en-ZA"/>
                    </a:p>
                  </a:txBody>
                  <a:tcPr/>
                </a:tc>
                <a:tc>
                  <a:txBody>
                    <a:bodyPr/>
                    <a:lstStyle/>
                    <a:p>
                      <a:pPr algn="just"/>
                      <a:r>
                        <a:rPr lang="en-ZA" sz="1600" dirty="0" smtClean="0">
                          <a:latin typeface="Arial Narrow" panose="020B0606020202030204" pitchFamily="34" charset="0"/>
                        </a:rPr>
                        <a:t>1.3 </a:t>
                      </a:r>
                      <a:r>
                        <a:rPr lang="en-ZA" sz="1600" b="1" dirty="0" smtClean="0">
                          <a:latin typeface="Arial Narrow" panose="020B0606020202030204" pitchFamily="34" charset="0"/>
                        </a:rPr>
                        <a:t>Promote</a:t>
                      </a:r>
                      <a:r>
                        <a:rPr lang="en-ZA" sz="1600" b="1" baseline="0" dirty="0" smtClean="0">
                          <a:latin typeface="Arial Narrow" panose="020B0606020202030204" pitchFamily="34" charset="0"/>
                        </a:rPr>
                        <a:t> mentorship for SMMEs </a:t>
                      </a:r>
                      <a:r>
                        <a:rPr lang="en-ZA" sz="1600" baseline="0" dirty="0" smtClean="0">
                          <a:latin typeface="Arial Narrow" panose="020B0606020202030204" pitchFamily="34" charset="0"/>
                        </a:rPr>
                        <a:t>– holistic approach to supporting SMMEs is critical, embrace a trial and error learning environment</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 </a:t>
                      </a:r>
                      <a:endParaRPr lang="en-ZA" sz="1600" dirty="0">
                        <a:latin typeface="Arial Narrow" panose="020B0606020202030204" pitchFamily="34" charset="0"/>
                      </a:endParaRPr>
                    </a:p>
                  </a:txBody>
                  <a:tcPr/>
                </a:tc>
              </a:tr>
              <a:tr h="274320">
                <a:tc vMerge="1">
                  <a:txBody>
                    <a:bodyPr/>
                    <a:lstStyle/>
                    <a:p>
                      <a:endParaRPr lang="en-ZA"/>
                    </a:p>
                  </a:txBody>
                  <a:tcPr/>
                </a:tc>
                <a:tc>
                  <a:txBody>
                    <a:bodyPr/>
                    <a:lstStyle/>
                    <a:p>
                      <a:r>
                        <a:rPr lang="en-ZA" sz="1600" dirty="0" smtClean="0">
                          <a:latin typeface="Arial Narrow" panose="020B0606020202030204" pitchFamily="34" charset="0"/>
                        </a:rPr>
                        <a:t>1.4 </a:t>
                      </a:r>
                      <a:r>
                        <a:rPr kumimoji="0" lang="en-ZA" sz="1600" b="1" i="0" u="none" strike="noStrike" kern="1200" cap="none" spc="0" normalizeH="0" baseline="0" noProof="0" dirty="0" smtClean="0">
                          <a:ln>
                            <a:noFill/>
                          </a:ln>
                          <a:solidFill>
                            <a:srgbClr val="000000"/>
                          </a:solidFill>
                          <a:effectLst/>
                          <a:uLnTx/>
                          <a:uFillTx/>
                          <a:latin typeface="Arial Narrow" panose="020B0606020202030204" pitchFamily="34" charset="0"/>
                        </a:rPr>
                        <a:t>Build strategic partnerships</a:t>
                      </a:r>
                      <a:r>
                        <a:rPr kumimoji="0" lang="en-ZA" sz="1600" b="0" i="0" u="none" strike="noStrike" kern="1200" cap="none" spc="0" normalizeH="0" baseline="0" noProof="0" dirty="0" smtClean="0">
                          <a:ln>
                            <a:noFill/>
                          </a:ln>
                          <a:solidFill>
                            <a:srgbClr val="000000"/>
                          </a:solidFill>
                          <a:effectLst/>
                          <a:uLnTx/>
                          <a:uFillTx/>
                          <a:latin typeface="Arial Narrow" panose="020B0606020202030204" pitchFamily="34" charset="0"/>
                        </a:rPr>
                        <a:t> with SMME development institutions, agencies and private sector </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a:t>
                      </a:r>
                      <a:endParaRPr lang="en-ZA" sz="1600" dirty="0">
                        <a:latin typeface="Arial Narrow" panose="020B0606020202030204" pitchFamily="34" charset="0"/>
                      </a:endParaRPr>
                    </a:p>
                  </a:txBody>
                  <a:tcPr/>
                </a:tc>
              </a:tr>
              <a:tr h="274320">
                <a:tc vMerge="1">
                  <a:txBody>
                    <a:bodyPr/>
                    <a:lstStyle/>
                    <a:p>
                      <a:endParaRPr lang="en-ZA"/>
                    </a:p>
                  </a:txBody>
                  <a:tcPr/>
                </a:tc>
                <a:tc>
                  <a:txBody>
                    <a:bodyPr/>
                    <a:lstStyle/>
                    <a:p>
                      <a:r>
                        <a:rPr lang="en-ZA" sz="1600" dirty="0" smtClean="0">
                          <a:latin typeface="Arial Narrow" panose="020B0606020202030204" pitchFamily="34" charset="0"/>
                        </a:rPr>
                        <a:t>1.5</a:t>
                      </a:r>
                      <a:r>
                        <a:rPr lang="en-ZA" sz="1600" baseline="0" dirty="0" smtClean="0">
                          <a:latin typeface="Arial Narrow" panose="020B0606020202030204" pitchFamily="34" charset="0"/>
                        </a:rPr>
                        <a:t> Effective utilisation of natural resources and the environment to promote SMME development. </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 </a:t>
                      </a:r>
                      <a:endParaRPr lang="en-ZA" sz="1600" dirty="0">
                        <a:latin typeface="Arial Narrow" panose="020B0606020202030204" pitchFamily="34" charset="0"/>
                      </a:endParaRPr>
                    </a:p>
                  </a:txBody>
                  <a:tcPr/>
                </a:tc>
              </a:tr>
            </a:tbl>
          </a:graphicData>
        </a:graphic>
      </p:graphicFrame>
    </p:spTree>
    <p:extLst>
      <p:ext uri="{BB962C8B-B14F-4D97-AF65-F5344CB8AC3E}">
        <p14:creationId xmlns:p14="http://schemas.microsoft.com/office/powerpoint/2010/main" val="778370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spcAft>
                <a:spcPts val="0"/>
              </a:spcAft>
            </a:pPr>
            <a:r>
              <a:rPr lang="en-ZA" sz="2400" dirty="0" smtClean="0">
                <a:solidFill>
                  <a:schemeClr val="accent4"/>
                </a:solidFill>
                <a:latin typeface="Arial" panose="020B0604020202020204" pitchFamily="34" charset="0"/>
                <a:cs typeface="Arial" panose="020B0604020202020204" pitchFamily="34" charset="0"/>
              </a:rPr>
              <a:t>Commission </a:t>
            </a:r>
            <a:r>
              <a:rPr lang="en-ZA" sz="2400" dirty="0">
                <a:solidFill>
                  <a:schemeClr val="accent4"/>
                </a:solidFill>
                <a:latin typeface="Arial" panose="020B0604020202020204" pitchFamily="34" charset="0"/>
                <a:cs typeface="Arial" panose="020B0604020202020204" pitchFamily="34" charset="0"/>
              </a:rPr>
              <a:t>2: Sustainable Livelihood and Convergence with embedded exit strategy</a:t>
            </a:r>
            <a:endParaRPr lang="en-US" sz="2400" dirty="0" smtClean="0">
              <a:solidFill>
                <a:schemeClr val="accent4"/>
              </a:solidFill>
              <a:latin typeface="Arial" panose="020B0604020202020204" pitchFamily="34" charset="0"/>
              <a:cs typeface="Arial" panose="020B0604020202020204" pitchFamily="34" charset="0"/>
            </a:endParaRP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7</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1863" y="6146800"/>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1" y="836613"/>
            <a:ext cx="9144000" cy="3108543"/>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sz="800" dirty="0" smtClean="0">
              <a:latin typeface="Arial" pitchFamily="34" charset="0"/>
              <a:cs typeface="Arial" pitchFamily="34" charset="0"/>
            </a:endParaRPr>
          </a:p>
          <a:p>
            <a:pPr marL="285750" indent="-285750" algn="just">
              <a:buFont typeface="Wingdings" pitchFamily="2" charset="2"/>
              <a:buChar char="q"/>
            </a:pPr>
            <a:endParaRPr lang="en-US" sz="800"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14197915"/>
              </p:ext>
            </p:extLst>
          </p:nvPr>
        </p:nvGraphicFramePr>
        <p:xfrm>
          <a:off x="0" y="1038542"/>
          <a:ext cx="9067799" cy="4920298"/>
        </p:xfrm>
        <a:graphic>
          <a:graphicData uri="http://schemas.openxmlformats.org/drawingml/2006/table">
            <a:tbl>
              <a:tblPr firstRow="1" bandRow="1">
                <a:tableStyleId>{616DA210-FB5B-4158-B5E0-FEB733F419BA}</a:tableStyleId>
              </a:tblPr>
              <a:tblGrid>
                <a:gridCol w="1371600"/>
                <a:gridCol w="4800600"/>
                <a:gridCol w="1752600"/>
                <a:gridCol w="1142999"/>
              </a:tblGrid>
              <a:tr h="607471">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346687">
                <a:tc rowSpan="4">
                  <a:txBody>
                    <a:bodyPr/>
                    <a:lstStyle/>
                    <a:p>
                      <a:r>
                        <a:rPr lang="en-ZA" sz="1600" b="1" baseline="0" dirty="0" smtClean="0">
                          <a:solidFill>
                            <a:schemeClr val="tx1"/>
                          </a:solidFill>
                          <a:latin typeface="Arial Narrow" panose="020B0606020202030204" pitchFamily="34" charset="0"/>
                        </a:rPr>
                        <a:t>2. Skills Shortage:</a:t>
                      </a:r>
                    </a:p>
                    <a:p>
                      <a:pPr marL="357188" indent="-179388">
                        <a:buFont typeface="Arial" panose="020B0604020202020204" pitchFamily="34" charset="0"/>
                        <a:buChar char="•"/>
                      </a:pPr>
                      <a:r>
                        <a:rPr lang="en-ZA" sz="1600" baseline="0" dirty="0" smtClean="0">
                          <a:solidFill>
                            <a:schemeClr val="tx1"/>
                          </a:solidFill>
                          <a:latin typeface="Arial Narrow" panose="020B0606020202030204" pitchFamily="34" charset="0"/>
                        </a:rPr>
                        <a:t>How to optimise training with the limited resources and improve learning pathways? </a:t>
                      </a:r>
                    </a:p>
                  </a:txBody>
                  <a:tcPr/>
                </a:tc>
                <a:tc>
                  <a:txBody>
                    <a:bodyPr/>
                    <a:lstStyle/>
                    <a:p>
                      <a:r>
                        <a:rPr lang="en-ZA" sz="1600" dirty="0" smtClean="0">
                          <a:latin typeface="Arial Narrow" panose="020B0606020202030204" pitchFamily="34" charset="0"/>
                        </a:rPr>
                        <a:t>2.1 Engage</a:t>
                      </a:r>
                      <a:r>
                        <a:rPr lang="en-ZA" sz="1600" baseline="0" dirty="0" smtClean="0">
                          <a:latin typeface="Arial Narrow" panose="020B0606020202030204" pitchFamily="34" charset="0"/>
                        </a:rPr>
                        <a:t> with the private sector to see how funds from Corporate Social Responsibility (CSR) and Corporate Social Investment (CSI) could fund training. </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DPW </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30</a:t>
                      </a:r>
                      <a:r>
                        <a:rPr lang="en-ZA" sz="1600" baseline="0" dirty="0" smtClean="0">
                          <a:latin typeface="Arial Narrow" panose="020B0606020202030204" pitchFamily="34" charset="0"/>
                        </a:rPr>
                        <a:t> September </a:t>
                      </a:r>
                      <a:r>
                        <a:rPr lang="en-ZA" sz="1600" dirty="0" smtClean="0">
                          <a:latin typeface="Arial Narrow" panose="020B0606020202030204" pitchFamily="34" charset="0"/>
                        </a:rPr>
                        <a:t>2019</a:t>
                      </a:r>
                      <a:endParaRPr lang="en-ZA" sz="1600" dirty="0">
                        <a:latin typeface="Arial Narrow" panose="020B0606020202030204" pitchFamily="34" charset="0"/>
                      </a:endParaRPr>
                    </a:p>
                  </a:txBody>
                  <a:tcPr/>
                </a:tc>
              </a:tr>
              <a:tr h="835978">
                <a:tc vMerge="1">
                  <a:txBody>
                    <a:bodyPr/>
                    <a:lstStyle/>
                    <a:p>
                      <a:endParaRPr lang="en-ZA"/>
                    </a:p>
                  </a:txBody>
                  <a:tcPr/>
                </a:tc>
                <a:tc>
                  <a:txBody>
                    <a:bodyPr/>
                    <a:lstStyle/>
                    <a:p>
                      <a:pPr algn="just"/>
                      <a:r>
                        <a:rPr lang="en-ZA" sz="1600" dirty="0" smtClean="0">
                          <a:latin typeface="Arial Narrow" panose="020B0606020202030204" pitchFamily="34" charset="0"/>
                        </a:rPr>
                        <a:t>2.2 </a:t>
                      </a:r>
                      <a:r>
                        <a:rPr lang="en-ZA" sz="1600" b="1" dirty="0" smtClean="0">
                          <a:latin typeface="Arial Narrow" panose="020B0606020202030204" pitchFamily="34" charset="0"/>
                        </a:rPr>
                        <a:t>Optimising on existing budgets</a:t>
                      </a:r>
                      <a:r>
                        <a:rPr lang="en-ZA" sz="1600" b="1" baseline="0" dirty="0" smtClean="0">
                          <a:latin typeface="Arial Narrow" panose="020B0606020202030204" pitchFamily="34" charset="0"/>
                        </a:rPr>
                        <a:t> </a:t>
                      </a:r>
                      <a:r>
                        <a:rPr lang="en-ZA" sz="1600" baseline="0" dirty="0" smtClean="0">
                          <a:latin typeface="Arial Narrow" panose="020B0606020202030204" pitchFamily="34" charset="0"/>
                        </a:rPr>
                        <a:t>– set aside % of project budgets, utilisation of SETA discretionary grants. </a:t>
                      </a:r>
                      <a:endParaRPr lang="en-ZA" sz="1600" dirty="0">
                        <a:latin typeface="Arial Narrow" panose="020B0606020202030204" pitchFamily="34" charset="0"/>
                      </a:endParaRPr>
                    </a:p>
                  </a:txBody>
                  <a:tcPr>
                    <a:lnB w="12700" cap="flat" cmpd="sng" algn="ctr">
                      <a:solidFill>
                        <a:schemeClr val="tx1"/>
                      </a:solidFill>
                      <a:prstDash val="solid"/>
                      <a:round/>
                      <a:headEnd type="none" w="med" len="med"/>
                      <a:tailEnd type="none" w="med" len="med"/>
                    </a:lnB>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lnB w="12700" cap="flat" cmpd="sng" algn="ctr">
                      <a:solidFill>
                        <a:schemeClr val="tx1"/>
                      </a:solidFill>
                      <a:prstDash val="solid"/>
                      <a:round/>
                      <a:headEnd type="none" w="med" len="med"/>
                      <a:tailEnd type="none" w="med" len="med"/>
                    </a:lnB>
                  </a:tcPr>
                </a:tc>
                <a:tc>
                  <a:txBody>
                    <a:bodyPr/>
                    <a:lstStyle/>
                    <a:p>
                      <a:r>
                        <a:rPr lang="en-ZA" sz="1600" dirty="0" smtClean="0">
                          <a:latin typeface="Arial Narrow" panose="020B0606020202030204" pitchFamily="34" charset="0"/>
                        </a:rPr>
                        <a:t>Ongoing</a:t>
                      </a:r>
                      <a:r>
                        <a:rPr lang="en-ZA" sz="1600" baseline="0" dirty="0" smtClean="0">
                          <a:latin typeface="Arial Narrow" panose="020B0606020202030204" pitchFamily="34" charset="0"/>
                        </a:rPr>
                        <a:t> </a:t>
                      </a:r>
                      <a:endParaRPr lang="en-ZA" sz="1600" dirty="0">
                        <a:latin typeface="Arial Narrow" panose="020B0606020202030204" pitchFamily="34" charset="0"/>
                      </a:endParaRPr>
                    </a:p>
                  </a:txBody>
                  <a:tcPr>
                    <a:lnB w="12700" cap="flat" cmpd="sng" algn="ctr">
                      <a:solidFill>
                        <a:schemeClr val="tx1"/>
                      </a:solidFill>
                      <a:prstDash val="solid"/>
                      <a:round/>
                      <a:headEnd type="none" w="med" len="med"/>
                      <a:tailEnd type="none" w="med" len="med"/>
                    </a:lnB>
                  </a:tcPr>
                </a:tc>
              </a:tr>
              <a:tr h="462111">
                <a:tc vMerge="1">
                  <a:txBody>
                    <a:bodyPr/>
                    <a:lstStyle/>
                    <a:p>
                      <a:endParaRPr lang="en-US"/>
                    </a:p>
                  </a:txBody>
                  <a:tcPr/>
                </a:tc>
                <a:tc>
                  <a:txBody>
                    <a:bodyPr/>
                    <a:lstStyle/>
                    <a:p>
                      <a:pPr algn="just"/>
                      <a:r>
                        <a:rPr lang="en-ZA" sz="1600" dirty="0" smtClean="0">
                          <a:latin typeface="Arial Narrow" panose="020B0606020202030204" pitchFamily="34" charset="0"/>
                        </a:rPr>
                        <a:t>2.3 </a:t>
                      </a:r>
                      <a:r>
                        <a:rPr lang="en-ZA" sz="1600" dirty="0" smtClean="0">
                          <a:latin typeface="Arial Narrow" panose="020B0606020202030204" pitchFamily="34" charset="0"/>
                        </a:rPr>
                        <a:t>Streamline</a:t>
                      </a:r>
                      <a:r>
                        <a:rPr lang="en-ZA" sz="1600" baseline="0" dirty="0" smtClean="0">
                          <a:latin typeface="Arial Narrow" panose="020B0606020202030204" pitchFamily="34" charset="0"/>
                        </a:rPr>
                        <a:t> </a:t>
                      </a:r>
                      <a:r>
                        <a:rPr lang="en-ZA" sz="1600" baseline="0" dirty="0" smtClean="0">
                          <a:latin typeface="Arial Narrow" panose="020B0606020202030204" pitchFamily="34" charset="0"/>
                        </a:rPr>
                        <a:t>training process to fast track turn around times for training applications on NSF funding</a:t>
                      </a:r>
                      <a:endParaRPr lang="en-ZA" sz="1600" dirty="0">
                        <a:latin typeface="Arial Narrow" panose="020B060602020203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ZA" sz="1600" dirty="0" smtClean="0">
                          <a:latin typeface="Arial Narrow" panose="020B0606020202030204" pitchFamily="34" charset="0"/>
                        </a:rPr>
                        <a:t>DPW </a:t>
                      </a:r>
                      <a:endParaRPr lang="en-ZA" sz="1600" dirty="0">
                        <a:latin typeface="Arial Narrow" panose="020B060602020203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ZA" sz="1600" dirty="0" smtClean="0">
                          <a:latin typeface="Arial Narrow" panose="020B0606020202030204" pitchFamily="34" charset="0"/>
                        </a:rPr>
                        <a:t>30th</a:t>
                      </a:r>
                      <a:r>
                        <a:rPr lang="en-ZA" sz="1600" baseline="0" dirty="0" smtClean="0">
                          <a:latin typeface="Arial Narrow" panose="020B0606020202030204" pitchFamily="34" charset="0"/>
                        </a:rPr>
                        <a:t> May 2018</a:t>
                      </a:r>
                      <a:endParaRPr lang="en-ZA" sz="1600" dirty="0">
                        <a:latin typeface="Arial Narrow" panose="020B0606020202030204" pitchFamily="34" charset="0"/>
                      </a:endParaRPr>
                    </a:p>
                  </a:txBody>
                  <a:tcPr>
                    <a:lnT w="12700" cap="flat" cmpd="sng" algn="ctr">
                      <a:solidFill>
                        <a:schemeClr val="tx1"/>
                      </a:solidFill>
                      <a:prstDash val="solid"/>
                      <a:round/>
                      <a:headEnd type="none" w="med" len="med"/>
                      <a:tailEnd type="none" w="med" len="med"/>
                    </a:lnT>
                  </a:tcPr>
                </a:tc>
              </a:tr>
              <a:tr h="925807">
                <a:tc vMerge="1">
                  <a:txBody>
                    <a:bodyPr/>
                    <a:lstStyle/>
                    <a:p>
                      <a:endParaRPr lang="en-ZA"/>
                    </a:p>
                  </a:txBody>
                  <a:tcPr/>
                </a:tc>
                <a:tc>
                  <a:txBody>
                    <a:bodyPr/>
                    <a:lstStyle/>
                    <a:p>
                      <a:r>
                        <a:rPr lang="en-ZA" sz="1600" dirty="0" smtClean="0">
                          <a:latin typeface="Arial Narrow" panose="020B0606020202030204" pitchFamily="34" charset="0"/>
                        </a:rPr>
                        <a:t>2.4 </a:t>
                      </a:r>
                      <a:r>
                        <a:rPr lang="en-ZA" sz="1200" dirty="0" smtClean="0">
                          <a:latin typeface="Arial Narrow" panose="020B0606020202030204" pitchFamily="34" charset="0"/>
                        </a:rPr>
                        <a:t> </a:t>
                      </a:r>
                      <a:r>
                        <a:rPr lang="en-ZA" sz="1600" b="1" dirty="0" smtClean="0">
                          <a:latin typeface="Arial Narrow" panose="020B0606020202030204" pitchFamily="34" charset="0"/>
                        </a:rPr>
                        <a:t>Maximise</a:t>
                      </a:r>
                      <a:r>
                        <a:rPr lang="en-ZA" sz="1600" b="1" baseline="0" dirty="0" smtClean="0">
                          <a:latin typeface="Arial Narrow" panose="020B0606020202030204" pitchFamily="34" charset="0"/>
                        </a:rPr>
                        <a:t> on training impact with limited resources </a:t>
                      </a:r>
                      <a:r>
                        <a:rPr lang="en-ZA" sz="1600" baseline="0" dirty="0" smtClean="0">
                          <a:latin typeface="Arial Narrow" panose="020B0606020202030204" pitchFamily="34" charset="0"/>
                        </a:rPr>
                        <a:t>– align training to the industry need versus the capability of participants. Enhance implementation of RPL processes where participants possess the necessary experience and knowledge. Both Skills programmes and Accredited training should be pursued where possible and appropriate to optimise on impact on participants to enhance skills. Training should enhance opportunities for participants to exit where possible, </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All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 </a:t>
                      </a:r>
                      <a:endParaRPr lang="en-ZA" sz="1600" dirty="0">
                        <a:latin typeface="Arial Narrow" panose="020B0606020202030204" pitchFamily="34" charset="0"/>
                      </a:endParaRPr>
                    </a:p>
                  </a:txBody>
                  <a:tcPr/>
                </a:tc>
              </a:tr>
            </a:tbl>
          </a:graphicData>
        </a:graphic>
      </p:graphicFrame>
    </p:spTree>
    <p:extLst>
      <p:ext uri="{BB962C8B-B14F-4D97-AF65-F5344CB8AC3E}">
        <p14:creationId xmlns:p14="http://schemas.microsoft.com/office/powerpoint/2010/main" val="2130050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spcAft>
                <a:spcPts val="0"/>
              </a:spcAft>
            </a:pPr>
            <a:r>
              <a:rPr lang="en-ZA" sz="2400" dirty="0" smtClean="0">
                <a:solidFill>
                  <a:schemeClr val="accent4"/>
                </a:solidFill>
                <a:latin typeface="Arial" panose="020B0604020202020204" pitchFamily="34" charset="0"/>
                <a:cs typeface="Arial" panose="020B0604020202020204" pitchFamily="34" charset="0"/>
              </a:rPr>
              <a:t>Commission </a:t>
            </a:r>
            <a:r>
              <a:rPr lang="en-ZA" sz="2400" dirty="0">
                <a:solidFill>
                  <a:schemeClr val="accent4"/>
                </a:solidFill>
                <a:latin typeface="Arial" panose="020B0604020202020204" pitchFamily="34" charset="0"/>
                <a:cs typeface="Arial" panose="020B0604020202020204" pitchFamily="34" charset="0"/>
              </a:rPr>
              <a:t>2: Sustainable Livelihood and Convergence with embedded exit strategy</a:t>
            </a:r>
            <a:endParaRPr lang="en-US" sz="2400" dirty="0" smtClean="0">
              <a:solidFill>
                <a:schemeClr val="accent4"/>
              </a:solidFill>
              <a:latin typeface="Arial" panose="020B0604020202020204" pitchFamily="34" charset="0"/>
              <a:cs typeface="Arial" panose="020B0604020202020204" pitchFamily="34" charset="0"/>
            </a:endParaRP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8</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9800" y="6140824"/>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457200" y="1066800"/>
            <a:ext cx="8610599" cy="3508653"/>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sz="800" dirty="0">
              <a:latin typeface="Arial" pitchFamily="34" charset="0"/>
              <a:cs typeface="Arial" pitchFamily="34" charset="0"/>
            </a:endParaRPr>
          </a:p>
          <a:p>
            <a:pPr algn="just"/>
            <a:endParaRPr lang="en-US" sz="800" dirty="0" smtClean="0">
              <a:latin typeface="Arial" pitchFamily="34" charset="0"/>
              <a:cs typeface="Arial" pitchFamily="34" charset="0"/>
            </a:endParaRPr>
          </a:p>
          <a:p>
            <a:pPr marL="285750" indent="-285750" algn="just">
              <a:buFont typeface="Wingdings" pitchFamily="2" charset="2"/>
              <a:buChar char="q"/>
            </a:pPr>
            <a:endParaRPr lang="en-US" sz="800" dirty="0">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186146434"/>
              </p:ext>
            </p:extLst>
          </p:nvPr>
        </p:nvGraphicFramePr>
        <p:xfrm>
          <a:off x="0" y="1038542"/>
          <a:ext cx="9143999" cy="3444240"/>
        </p:xfrm>
        <a:graphic>
          <a:graphicData uri="http://schemas.openxmlformats.org/drawingml/2006/table">
            <a:tbl>
              <a:tblPr firstRow="1" bandRow="1">
                <a:tableStyleId>{616DA210-FB5B-4158-B5E0-FEB733F419BA}</a:tableStyleId>
              </a:tblPr>
              <a:tblGrid>
                <a:gridCol w="2286000"/>
                <a:gridCol w="3886200"/>
                <a:gridCol w="1859144"/>
                <a:gridCol w="1112655"/>
              </a:tblGrid>
              <a:tr h="607471">
                <a:tc>
                  <a:txBody>
                    <a:bodyPr/>
                    <a:lstStyle/>
                    <a:p>
                      <a:r>
                        <a:rPr lang="en-ZA" dirty="0" smtClean="0">
                          <a:latin typeface="Arial" panose="020B0604020202020204" pitchFamily="34" charset="0"/>
                          <a:cs typeface="Arial" panose="020B0604020202020204" pitchFamily="34" charset="0"/>
                        </a:rPr>
                        <a:t>Issue</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Action</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Responsibility</a:t>
                      </a:r>
                      <a:endParaRPr lang="en-ZA" dirty="0">
                        <a:latin typeface="Arial" panose="020B0604020202020204" pitchFamily="34" charset="0"/>
                        <a:cs typeface="Arial" panose="020B0604020202020204" pitchFamily="34" charset="0"/>
                      </a:endParaRPr>
                    </a:p>
                  </a:txBody>
                  <a:tcPr/>
                </a:tc>
                <a:tc>
                  <a:txBody>
                    <a:bodyPr/>
                    <a:lstStyle/>
                    <a:p>
                      <a:r>
                        <a:rPr lang="en-ZA" dirty="0" smtClean="0">
                          <a:latin typeface="Arial" panose="020B0604020202020204" pitchFamily="34" charset="0"/>
                          <a:cs typeface="Arial" panose="020B0604020202020204" pitchFamily="34" charset="0"/>
                        </a:rPr>
                        <a:t>Time Frames</a:t>
                      </a:r>
                      <a:endParaRPr lang="en-ZA" dirty="0">
                        <a:latin typeface="Arial" panose="020B0604020202020204" pitchFamily="34" charset="0"/>
                        <a:cs typeface="Arial" panose="020B0604020202020204" pitchFamily="34" charset="0"/>
                      </a:endParaRPr>
                    </a:p>
                  </a:txBody>
                  <a:tcPr/>
                </a:tc>
              </a:tr>
              <a:tr h="571500">
                <a:tc rowSpan="4">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0" lang="en-ZA" sz="1600" b="1" i="0" u="none" strike="noStrike" kern="1200" cap="none" spc="0" normalizeH="0" baseline="0" noProof="0" dirty="0" smtClean="0">
                          <a:ln>
                            <a:noFill/>
                          </a:ln>
                          <a:solidFill>
                            <a:srgbClr val="000000"/>
                          </a:solidFill>
                          <a:effectLst/>
                          <a:uLnTx/>
                          <a:uFillTx/>
                          <a:latin typeface="Arial Narrow" panose="020B0606020202030204" pitchFamily="34" charset="0"/>
                        </a:rPr>
                        <a:t>3. Integrated approach and convergence amongst EPWP Programmes</a:t>
                      </a:r>
                    </a:p>
                    <a:p>
                      <a:pPr marL="357188" marR="0" lvl="0" indent="-179388"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ZA" sz="1600" b="0" i="0" u="none" strike="noStrike" kern="1200" cap="none" spc="0" normalizeH="0" baseline="0" noProof="0" dirty="0" smtClean="0">
                          <a:ln>
                            <a:noFill/>
                          </a:ln>
                          <a:solidFill>
                            <a:srgbClr val="000000"/>
                          </a:solidFill>
                          <a:effectLst/>
                          <a:uLnTx/>
                          <a:uFillTx/>
                          <a:latin typeface="Arial Narrow" panose="020B0606020202030204" pitchFamily="34" charset="0"/>
                        </a:rPr>
                        <a:t>How best can it be done to improve the efficiency of the Programme?</a:t>
                      </a:r>
                    </a:p>
                    <a:p>
                      <a:pPr marL="342900" marR="0" lvl="0" indent="-342900" algn="l" defTabSz="914400" rtl="0" eaLnBrk="1" fontAlgn="auto" latinLnBrk="0" hangingPunct="1">
                        <a:lnSpc>
                          <a:spcPct val="100000"/>
                        </a:lnSpc>
                        <a:spcBef>
                          <a:spcPts val="0"/>
                        </a:spcBef>
                        <a:spcAft>
                          <a:spcPts val="0"/>
                        </a:spcAft>
                        <a:buClrTx/>
                        <a:buSzTx/>
                        <a:buFontTx/>
                        <a:buAutoNum type="arabicPeriod"/>
                        <a:tabLst/>
                        <a:defRPr/>
                      </a:pPr>
                      <a:endParaRPr kumimoji="0" lang="en-ZA" sz="1600" b="0" i="0" u="none" strike="noStrike" kern="1200" cap="none" spc="0" normalizeH="0" baseline="0" noProof="0" dirty="0" smtClean="0">
                        <a:ln>
                          <a:noFill/>
                        </a:ln>
                        <a:solidFill>
                          <a:srgbClr val="000000"/>
                        </a:solidFill>
                        <a:effectLst/>
                        <a:uLnTx/>
                        <a:uFillTx/>
                        <a:latin typeface="Arial Narrow" panose="020B0606020202030204" pitchFamily="34" charset="0"/>
                      </a:endParaRPr>
                    </a:p>
                  </a:txBody>
                  <a:tcPr/>
                </a:tc>
                <a:tc>
                  <a:txBody>
                    <a:bodyPr/>
                    <a:lstStyle/>
                    <a:p>
                      <a:r>
                        <a:rPr lang="en-ZA" sz="1600" dirty="0" smtClean="0">
                          <a:latin typeface="Arial Narrow" panose="020B0606020202030204" pitchFamily="34" charset="0"/>
                        </a:rPr>
                        <a:t>3.1 Develop</a:t>
                      </a:r>
                      <a:r>
                        <a:rPr lang="en-ZA" sz="1600" baseline="0" dirty="0" smtClean="0">
                          <a:latin typeface="Arial Narrow" panose="020B0606020202030204" pitchFamily="34" charset="0"/>
                        </a:rPr>
                        <a:t> convergence framework</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DPW</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30 September 2019</a:t>
                      </a:r>
                      <a:endParaRPr lang="en-ZA" sz="1600" dirty="0">
                        <a:latin typeface="Arial Narrow" panose="020B0606020202030204" pitchFamily="34" charset="0"/>
                      </a:endParaRPr>
                    </a:p>
                  </a:txBody>
                  <a:tcPr/>
                </a:tc>
              </a:tr>
              <a:tr h="571500">
                <a:tc vMerge="1">
                  <a:txBody>
                    <a:bodyPr/>
                    <a:lstStyle/>
                    <a:p>
                      <a:endParaRPr lang="en-ZA"/>
                    </a:p>
                  </a:txBody>
                  <a:tcPr/>
                </a:tc>
                <a:tc>
                  <a:txBody>
                    <a:bodyPr/>
                    <a:lstStyle/>
                    <a:p>
                      <a:pPr marL="0" indent="0" algn="just">
                        <a:buFont typeface="Wingdings" pitchFamily="2" charset="2"/>
                        <a:buNone/>
                      </a:pPr>
                      <a:r>
                        <a:rPr lang="en-ZA" sz="1600" dirty="0" smtClean="0">
                          <a:latin typeface="Arial Narrow" panose="020B0606020202030204" pitchFamily="34" charset="0"/>
                        </a:rPr>
                        <a:t>3.2</a:t>
                      </a:r>
                      <a:r>
                        <a:rPr lang="en-ZA" sz="1600" baseline="0" dirty="0" smtClean="0">
                          <a:latin typeface="Arial Narrow" panose="020B0606020202030204" pitchFamily="34" charset="0"/>
                        </a:rPr>
                        <a:t> </a:t>
                      </a:r>
                      <a:r>
                        <a:rPr lang="en-US" sz="1600" b="1" dirty="0" smtClean="0">
                          <a:latin typeface="Arial Narrow" panose="020B0606020202030204" pitchFamily="34" charset="0"/>
                          <a:cs typeface="Arial" pitchFamily="34" charset="0"/>
                        </a:rPr>
                        <a:t>Strengthening of institutional structures </a:t>
                      </a:r>
                      <a:r>
                        <a:rPr lang="en-US" sz="1600" dirty="0" smtClean="0">
                          <a:latin typeface="Arial Narrow" panose="020B0606020202030204" pitchFamily="34" charset="0"/>
                          <a:cs typeface="Arial" pitchFamily="34" charset="0"/>
                        </a:rPr>
                        <a:t>- promote planning together,</a:t>
                      </a:r>
                      <a:r>
                        <a:rPr lang="en-US" sz="1600" baseline="0" dirty="0" smtClean="0">
                          <a:latin typeface="Arial Narrow" panose="020B0606020202030204" pitchFamily="34" charset="0"/>
                          <a:cs typeface="Arial" pitchFamily="34" charset="0"/>
                        </a:rPr>
                        <a:t> </a:t>
                      </a:r>
                      <a:r>
                        <a:rPr lang="en-US" sz="1600" dirty="0" smtClean="0">
                          <a:latin typeface="Arial Narrow" panose="020B0606020202030204" pitchFamily="34" charset="0"/>
                          <a:cs typeface="Arial" pitchFamily="34" charset="0"/>
                        </a:rPr>
                        <a:t>monitor the realization and implementation of those plans</a:t>
                      </a:r>
                    </a:p>
                  </a:txBody>
                  <a:tcPr/>
                </a:tc>
                <a:tc>
                  <a:txBody>
                    <a:bodyPr/>
                    <a:lstStyle/>
                    <a:p>
                      <a:r>
                        <a:rPr lang="en-ZA" sz="1600" dirty="0" smtClean="0">
                          <a:latin typeface="Arial Narrow" panose="020B0606020202030204" pitchFamily="34" charset="0"/>
                        </a:rPr>
                        <a:t>All</a:t>
                      </a:r>
                      <a:r>
                        <a:rPr lang="en-ZA" sz="1600" baseline="0" dirty="0" smtClean="0">
                          <a:latin typeface="Arial Narrow" panose="020B0606020202030204" pitchFamily="34" charset="0"/>
                        </a:rPr>
                        <a:t> spheres of government</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a:t>
                      </a:r>
                      <a:endParaRPr lang="en-ZA" sz="1600" dirty="0">
                        <a:latin typeface="Arial Narrow" panose="020B0606020202030204" pitchFamily="34" charset="0"/>
                      </a:endParaRPr>
                    </a:p>
                  </a:txBody>
                  <a:tcPr/>
                </a:tc>
              </a:tr>
              <a:tr h="571500">
                <a:tc vMerge="1">
                  <a:txBody>
                    <a:bodyPr/>
                    <a:lstStyle/>
                    <a:p>
                      <a:endParaRPr lang="en-ZA"/>
                    </a:p>
                  </a:txBody>
                  <a:tcPr/>
                </a:tc>
                <a:tc>
                  <a:txBody>
                    <a:bodyPr/>
                    <a:lstStyle/>
                    <a:p>
                      <a:r>
                        <a:rPr lang="en-ZA" sz="1600" dirty="0" smtClean="0">
                          <a:latin typeface="Arial Narrow" panose="020B0606020202030204" pitchFamily="34" charset="0"/>
                        </a:rPr>
                        <a:t>3.3 </a:t>
                      </a:r>
                      <a:r>
                        <a:rPr lang="en-ZA" sz="1600" b="1" dirty="0" smtClean="0">
                          <a:latin typeface="Arial Narrow" panose="020B0606020202030204" pitchFamily="34" charset="0"/>
                        </a:rPr>
                        <a:t>Promote</a:t>
                      </a:r>
                      <a:r>
                        <a:rPr lang="en-ZA" sz="1600" b="1" baseline="0" dirty="0" smtClean="0">
                          <a:latin typeface="Arial Narrow" panose="020B0606020202030204" pitchFamily="34" charset="0"/>
                        </a:rPr>
                        <a:t> </a:t>
                      </a:r>
                      <a:r>
                        <a:rPr lang="en-ZA" sz="1600" b="1" dirty="0" smtClean="0">
                          <a:latin typeface="Arial Narrow" panose="020B0606020202030204" pitchFamily="34" charset="0"/>
                        </a:rPr>
                        <a:t>community involvement </a:t>
                      </a:r>
                      <a:r>
                        <a:rPr lang="en-ZA" sz="1600" dirty="0" smtClean="0">
                          <a:latin typeface="Arial Narrow" panose="020B0606020202030204" pitchFamily="34" charset="0"/>
                        </a:rPr>
                        <a:t>– create</a:t>
                      </a:r>
                      <a:r>
                        <a:rPr lang="en-ZA" sz="1600" baseline="0" dirty="0" smtClean="0">
                          <a:latin typeface="Arial Narrow" panose="020B0606020202030204" pitchFamily="34" charset="0"/>
                        </a:rPr>
                        <a:t> better awareness of the EPWP programmes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Programme</a:t>
                      </a:r>
                      <a:r>
                        <a:rPr lang="en-ZA" sz="1600" baseline="0" dirty="0" smtClean="0">
                          <a:latin typeface="Arial Narrow" panose="020B0606020202030204" pitchFamily="34" charset="0"/>
                        </a:rPr>
                        <a:t> Implementers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a:t>
                      </a:r>
                      <a:r>
                        <a:rPr lang="en-ZA" sz="1600" baseline="0" dirty="0" smtClean="0">
                          <a:latin typeface="Arial Narrow" panose="020B0606020202030204" pitchFamily="34" charset="0"/>
                        </a:rPr>
                        <a:t> </a:t>
                      </a:r>
                      <a:endParaRPr lang="en-ZA" sz="1600" dirty="0">
                        <a:latin typeface="Arial Narrow" panose="020B0606020202030204" pitchFamily="34" charset="0"/>
                      </a:endParaRPr>
                    </a:p>
                  </a:txBody>
                  <a:tcPr/>
                </a:tc>
              </a:tr>
              <a:tr h="579120">
                <a:tc vMerge="1">
                  <a:txBody>
                    <a:bodyPr/>
                    <a:lstStyle/>
                    <a:p>
                      <a:endParaRPr lang="en-ZA"/>
                    </a:p>
                  </a:txBody>
                  <a:tcPr/>
                </a:tc>
                <a:tc>
                  <a:txBody>
                    <a:bodyPr/>
                    <a:lstStyle/>
                    <a:p>
                      <a:r>
                        <a:rPr lang="en-ZA" sz="1600" dirty="0" smtClean="0">
                          <a:latin typeface="Arial Narrow" panose="020B0606020202030204" pitchFamily="34" charset="0"/>
                        </a:rPr>
                        <a:t>3.4 Promote SLAs</a:t>
                      </a:r>
                      <a:r>
                        <a:rPr lang="en-ZA" sz="1600" baseline="0" dirty="0" smtClean="0">
                          <a:latin typeface="Arial Narrow" panose="020B0606020202030204" pitchFamily="34" charset="0"/>
                        </a:rPr>
                        <a:t> and MOUs with strategic partners </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DPW</a:t>
                      </a:r>
                      <a:r>
                        <a:rPr lang="en-ZA" sz="1600" baseline="0" dirty="0" smtClean="0">
                          <a:latin typeface="Arial Narrow" panose="020B0606020202030204" pitchFamily="34" charset="0"/>
                        </a:rPr>
                        <a:t> and Lead Sector Coordinators</a:t>
                      </a:r>
                      <a:endParaRPr lang="en-ZA" sz="1600" dirty="0">
                        <a:latin typeface="Arial Narrow" panose="020B0606020202030204" pitchFamily="34" charset="0"/>
                      </a:endParaRPr>
                    </a:p>
                  </a:txBody>
                  <a:tcPr/>
                </a:tc>
                <a:tc>
                  <a:txBody>
                    <a:bodyPr/>
                    <a:lstStyle/>
                    <a:p>
                      <a:r>
                        <a:rPr lang="en-ZA" sz="1600" dirty="0" smtClean="0">
                          <a:latin typeface="Arial Narrow" panose="020B0606020202030204" pitchFamily="34" charset="0"/>
                        </a:rPr>
                        <a:t>Ongoing</a:t>
                      </a:r>
                      <a:r>
                        <a:rPr lang="en-ZA" sz="1600" baseline="0" dirty="0" smtClean="0">
                          <a:latin typeface="Arial Narrow" panose="020B0606020202030204" pitchFamily="34" charset="0"/>
                        </a:rPr>
                        <a:t> </a:t>
                      </a:r>
                      <a:endParaRPr lang="en-ZA" sz="1600" dirty="0">
                        <a:latin typeface="Arial Narrow" panose="020B0606020202030204" pitchFamily="34" charset="0"/>
                      </a:endParaRPr>
                    </a:p>
                  </a:txBody>
                  <a:tcPr/>
                </a:tc>
              </a:tr>
            </a:tbl>
          </a:graphicData>
        </a:graphic>
      </p:graphicFrame>
    </p:spTree>
    <p:extLst>
      <p:ext uri="{BB962C8B-B14F-4D97-AF65-F5344CB8AC3E}">
        <p14:creationId xmlns:p14="http://schemas.microsoft.com/office/powerpoint/2010/main" val="1554375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2"/>
          <p:cNvSpPr>
            <a:spLocks noGrp="1"/>
          </p:cNvSpPr>
          <p:nvPr>
            <p:ph type="title"/>
          </p:nvPr>
        </p:nvSpPr>
        <p:spPr>
          <a:xfrm>
            <a:off x="0" y="44450"/>
            <a:ext cx="9144000" cy="792163"/>
          </a:xfrm>
        </p:spPr>
        <p:txBody>
          <a:bodyPr/>
          <a:lstStyle/>
          <a:p>
            <a:pPr>
              <a:spcAft>
                <a:spcPts val="0"/>
              </a:spcAft>
            </a:pPr>
            <a:r>
              <a:rPr lang="en-ZA" sz="2400" dirty="0" smtClean="0">
                <a:solidFill>
                  <a:schemeClr val="accent4"/>
                </a:solidFill>
                <a:latin typeface="Arial" panose="020B0604020202020204" pitchFamily="34" charset="0"/>
                <a:cs typeface="Arial" panose="020B0604020202020204" pitchFamily="34" charset="0"/>
              </a:rPr>
              <a:t>Commission 2: Key Resolutions</a:t>
            </a:r>
            <a:endParaRPr lang="en-US" sz="2400" dirty="0" smtClean="0">
              <a:solidFill>
                <a:schemeClr val="accent4"/>
              </a:solidFill>
              <a:latin typeface="Arial" panose="020B0604020202020204" pitchFamily="34" charset="0"/>
              <a:cs typeface="Arial" panose="020B0604020202020204" pitchFamily="34" charset="0"/>
            </a:endParaRPr>
          </a:p>
        </p:txBody>
      </p:sp>
      <p:sp>
        <p:nvSpPr>
          <p:cNvPr id="2662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Lucida Grande" pitchFamily="124" charset="0"/>
                <a:ea typeface="ＭＳ Ｐゴシック" pitchFamily="34" charset="-128"/>
              </a:defRPr>
            </a:lvl1pPr>
            <a:lvl2pPr marL="742950" indent="-285750">
              <a:defRPr sz="2400">
                <a:solidFill>
                  <a:schemeClr val="tx1"/>
                </a:solidFill>
                <a:latin typeface="Lucida Grande" pitchFamily="124" charset="0"/>
                <a:ea typeface="ＭＳ Ｐゴシック" pitchFamily="34" charset="-128"/>
              </a:defRPr>
            </a:lvl2pPr>
            <a:lvl3pPr marL="1143000" indent="-228600">
              <a:defRPr sz="2400">
                <a:solidFill>
                  <a:schemeClr val="tx1"/>
                </a:solidFill>
                <a:latin typeface="Lucida Grande" pitchFamily="124" charset="0"/>
                <a:ea typeface="ＭＳ Ｐゴシック" pitchFamily="34" charset="-128"/>
              </a:defRPr>
            </a:lvl3pPr>
            <a:lvl4pPr marL="1600200" indent="-228600">
              <a:defRPr sz="2400">
                <a:solidFill>
                  <a:schemeClr val="tx1"/>
                </a:solidFill>
                <a:latin typeface="Lucida Grande" pitchFamily="124" charset="0"/>
                <a:ea typeface="ＭＳ Ｐゴシック" pitchFamily="34" charset="-128"/>
              </a:defRPr>
            </a:lvl4pPr>
            <a:lvl5pPr marL="2057400" indent="-228600">
              <a:defRPr sz="2400">
                <a:solidFill>
                  <a:schemeClr val="tx1"/>
                </a:solidFill>
                <a:latin typeface="Lucida Grande" pitchFamily="12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Lucida Grande" pitchFamily="124" charset="0"/>
                <a:ea typeface="ＭＳ Ｐゴシック" pitchFamily="34" charset="-128"/>
              </a:defRPr>
            </a:lvl9pPr>
          </a:lstStyle>
          <a:p>
            <a:pPr eaLnBrk="1" hangingPunct="1"/>
            <a:fld id="{80FC078F-6DFA-449F-B056-B9C52253232A}" type="slidenum">
              <a:rPr lang="en-US" sz="1400" smtClean="0">
                <a:solidFill>
                  <a:srgbClr val="000000"/>
                </a:solidFill>
                <a:latin typeface="Arial" charset="0"/>
              </a:rPr>
              <a:pPr eaLnBrk="1" hangingPunct="1"/>
              <a:t>9</a:t>
            </a:fld>
            <a:endParaRPr lang="en-US" sz="1400" smtClean="0">
              <a:solidFill>
                <a:srgbClr val="000000"/>
              </a:solidFill>
              <a:latin typeface="Arial" charset="0"/>
            </a:endParaRPr>
          </a:p>
        </p:txBody>
      </p:sp>
      <p:pic>
        <p:nvPicPr>
          <p:cNvPr id="26628" name="Picture 5" descr="EPWP letterhead temp-1 (2)"/>
          <p:cNvPicPr>
            <a:picLocks noChangeAspect="1" noChangeArrowheads="1"/>
          </p:cNvPicPr>
          <p:nvPr/>
        </p:nvPicPr>
        <p:blipFill>
          <a:blip r:embed="rId3">
            <a:extLst>
              <a:ext uri="{28A0092B-C50C-407E-A947-70E740481C1C}">
                <a14:useLocalDpi xmlns:a14="http://schemas.microsoft.com/office/drawing/2010/main" val="0"/>
              </a:ext>
            </a:extLst>
          </a:blip>
          <a:srcRect l="54251" b="12849"/>
          <a:stretch>
            <a:fillRect/>
          </a:stretch>
        </p:blipFill>
        <p:spPr bwMode="auto">
          <a:xfrm>
            <a:off x="6019800" y="6140824"/>
            <a:ext cx="1943100" cy="669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140293" name="Rectangle 6"/>
          <p:cNvSpPr>
            <a:spLocks noChangeArrowheads="1"/>
          </p:cNvSpPr>
          <p:nvPr/>
        </p:nvSpPr>
        <p:spPr bwMode="auto">
          <a:xfrm>
            <a:off x="-30480" y="867093"/>
            <a:ext cx="917448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spcBef>
                <a:spcPct val="20000"/>
              </a:spcBef>
              <a:defRPr/>
            </a:pPr>
            <a:endParaRPr lang="en-US" sz="2400" b="1" dirty="0" smtClean="0">
              <a:latin typeface="Arial" pitchFamily="34" charset="0"/>
              <a:ea typeface="+mn-ea"/>
            </a:endParaRPr>
          </a:p>
          <a:p>
            <a:pPr marL="342900" indent="-342900">
              <a:spcBef>
                <a:spcPct val="20000"/>
              </a:spcBef>
              <a:buFont typeface="Wingdings" pitchFamily="2" charset="2"/>
              <a:buChar char="q"/>
              <a:defRPr/>
            </a:pPr>
            <a:endParaRPr lang="en-US" sz="2400" b="1" dirty="0">
              <a:latin typeface="Arial" pitchFamily="34" charset="0"/>
              <a:ea typeface="+mn-ea"/>
            </a:endParaRPr>
          </a:p>
        </p:txBody>
      </p:sp>
      <p:sp>
        <p:nvSpPr>
          <p:cNvPr id="140294" name="Line 3"/>
          <p:cNvSpPr>
            <a:spLocks noChangeShapeType="1"/>
          </p:cNvSpPr>
          <p:nvPr/>
        </p:nvSpPr>
        <p:spPr bwMode="auto">
          <a:xfrm>
            <a:off x="0" y="238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140295" name="Line 3"/>
          <p:cNvSpPr>
            <a:spLocks noChangeShapeType="1"/>
          </p:cNvSpPr>
          <p:nvPr/>
        </p:nvSpPr>
        <p:spPr bwMode="auto">
          <a:xfrm>
            <a:off x="0" y="836613"/>
            <a:ext cx="9144000" cy="0"/>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pPr>
              <a:defRPr/>
            </a:pPr>
            <a:endParaRPr lang="en-US" dirty="0">
              <a:solidFill>
                <a:srgbClr val="000000"/>
              </a:solidFill>
              <a:latin typeface="Arial" pitchFamily="34" charset="0"/>
              <a:ea typeface="+mn-ea"/>
            </a:endParaRPr>
          </a:p>
        </p:txBody>
      </p:sp>
      <p:sp>
        <p:nvSpPr>
          <p:cNvPr id="2" name="Rectangle 1"/>
          <p:cNvSpPr/>
          <p:nvPr/>
        </p:nvSpPr>
        <p:spPr>
          <a:xfrm>
            <a:off x="323850" y="1219200"/>
            <a:ext cx="8064500" cy="456535"/>
          </a:xfrm>
          <a:prstGeom prst="rect">
            <a:avLst/>
          </a:prstGeom>
        </p:spPr>
        <p:txBody>
          <a:bodyPr>
            <a:spAutoFit/>
          </a:bodyPr>
          <a:lstStyle/>
          <a:p>
            <a:pPr marL="342900" indent="-342900" eaLnBrk="1" hangingPunct="1">
              <a:lnSpc>
                <a:spcPct val="150000"/>
              </a:lnSpc>
              <a:spcBef>
                <a:spcPct val="20000"/>
              </a:spcBef>
              <a:buFont typeface="Wingdings" pitchFamily="2" charset="2"/>
              <a:buChar char="q"/>
              <a:defRPr/>
            </a:pPr>
            <a:endParaRPr lang="en-US" kern="0" dirty="0">
              <a:solidFill>
                <a:srgbClr val="000000"/>
              </a:solidFill>
              <a:latin typeface="Arial" charset="0"/>
              <a:ea typeface="ＭＳ Ｐゴシック"/>
              <a:cs typeface="Arial" charset="0"/>
            </a:endParaRPr>
          </a:p>
        </p:txBody>
      </p:sp>
      <p:sp>
        <p:nvSpPr>
          <p:cNvPr id="3" name="Rectangle 2"/>
          <p:cNvSpPr/>
          <p:nvPr/>
        </p:nvSpPr>
        <p:spPr>
          <a:xfrm>
            <a:off x="457200" y="1066800"/>
            <a:ext cx="8610599" cy="3508653"/>
          </a:xfrm>
          <a:prstGeom prst="rect">
            <a:avLst/>
          </a:prstGeom>
        </p:spPr>
        <p:txBody>
          <a:bodyPr wrap="square">
            <a:spAutoFit/>
          </a:bodyPr>
          <a:lstStyle/>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dirty="0">
              <a:latin typeface="Arial" pitchFamily="34" charset="0"/>
              <a:cs typeface="Arial" pitchFamily="34" charset="0"/>
            </a:endParaRPr>
          </a:p>
          <a:p>
            <a:pPr marL="285750" indent="-285750" algn="just">
              <a:buFont typeface="Wingdings" pitchFamily="2" charset="2"/>
              <a:buChar char="q"/>
            </a:pPr>
            <a:endParaRPr lang="en-US" dirty="0" smtClean="0">
              <a:latin typeface="Arial" pitchFamily="34" charset="0"/>
              <a:cs typeface="Arial" pitchFamily="34" charset="0"/>
            </a:endParaRPr>
          </a:p>
          <a:p>
            <a:pPr marL="285750" indent="-285750" algn="just">
              <a:buFont typeface="Wingdings" pitchFamily="2" charset="2"/>
              <a:buChar char="q"/>
            </a:pPr>
            <a:endParaRPr lang="en-US" sz="800" dirty="0">
              <a:latin typeface="Arial" pitchFamily="34" charset="0"/>
              <a:cs typeface="Arial" pitchFamily="34" charset="0"/>
            </a:endParaRPr>
          </a:p>
          <a:p>
            <a:pPr algn="just"/>
            <a:endParaRPr lang="en-US" sz="800" dirty="0" smtClean="0">
              <a:latin typeface="Arial" pitchFamily="34" charset="0"/>
              <a:cs typeface="Arial" pitchFamily="34" charset="0"/>
            </a:endParaRPr>
          </a:p>
          <a:p>
            <a:pPr marL="285750" indent="-285750" algn="just">
              <a:buFont typeface="Wingdings" pitchFamily="2" charset="2"/>
              <a:buChar char="q"/>
            </a:pPr>
            <a:endParaRPr lang="en-US" sz="800" dirty="0">
              <a:latin typeface="Arial" pitchFamily="34" charset="0"/>
              <a:cs typeface="Arial" pitchFamily="34" charset="0"/>
            </a:endParaRPr>
          </a:p>
        </p:txBody>
      </p:sp>
      <p:sp>
        <p:nvSpPr>
          <p:cNvPr id="5" name="TextBox 4"/>
          <p:cNvSpPr txBox="1"/>
          <p:nvPr/>
        </p:nvSpPr>
        <p:spPr>
          <a:xfrm>
            <a:off x="784860" y="1253523"/>
            <a:ext cx="7543800" cy="4431983"/>
          </a:xfrm>
          <a:prstGeom prst="rect">
            <a:avLst/>
          </a:prstGeom>
          <a:noFill/>
        </p:spPr>
        <p:txBody>
          <a:bodyPr wrap="square" rtlCol="0">
            <a:spAutoFit/>
          </a:bodyPr>
          <a:lstStyle/>
          <a:p>
            <a:pPr algn="just"/>
            <a:r>
              <a:rPr lang="en-ZA" sz="2400" dirty="0" smtClean="0">
                <a:latin typeface="Arial Narrow" panose="020B0606020202030204" pitchFamily="34" charset="0"/>
              </a:rPr>
              <a:t>1.  The concept of convergence should be unpacked in lay person terms and a convergence framework should be developed by </a:t>
            </a:r>
          </a:p>
          <a:p>
            <a:pPr algn="just"/>
            <a:r>
              <a:rPr lang="en-ZA" sz="2400" b="1" dirty="0" smtClean="0">
                <a:latin typeface="Arial Narrow" panose="020B0606020202030204" pitchFamily="34" charset="0"/>
              </a:rPr>
              <a:t>30 September 2019</a:t>
            </a:r>
          </a:p>
          <a:p>
            <a:pPr algn="just"/>
            <a:endParaRPr lang="en-ZA" sz="2400" dirty="0">
              <a:latin typeface="Arial Narrow" panose="020B0606020202030204" pitchFamily="34" charset="0"/>
            </a:endParaRPr>
          </a:p>
          <a:p>
            <a:pPr algn="just"/>
            <a:r>
              <a:rPr lang="en-ZA" sz="2400" dirty="0" smtClean="0">
                <a:latin typeface="Arial Narrow" panose="020B0606020202030204" pitchFamily="34" charset="0"/>
              </a:rPr>
              <a:t>2. In view of the limited funding for training and SMME development of EPWP participants, DPW should coordinate the process of creating an enabling framework and engage the private sector with the objective of crowding in Corporate Social Responsibility (CSR)</a:t>
            </a:r>
            <a:r>
              <a:rPr lang="en-ZA" sz="2400" dirty="0">
                <a:latin typeface="Arial Narrow" panose="020B0606020202030204" pitchFamily="34" charset="0"/>
              </a:rPr>
              <a:t> </a:t>
            </a:r>
            <a:r>
              <a:rPr lang="en-ZA" sz="2400" dirty="0" smtClean="0">
                <a:latin typeface="Arial Narrow" panose="020B0606020202030204" pitchFamily="34" charset="0"/>
              </a:rPr>
              <a:t>and Corporate Social Investment (CSI) to augment existing funding. Tangible results should be </a:t>
            </a:r>
            <a:r>
              <a:rPr lang="en-ZA" sz="2400" dirty="0" err="1" smtClean="0">
                <a:latin typeface="Arial Narrow" panose="020B0606020202030204" pitchFamily="34" charset="0"/>
              </a:rPr>
              <a:t>demonstratable</a:t>
            </a:r>
            <a:r>
              <a:rPr lang="en-ZA" sz="2400" dirty="0" smtClean="0">
                <a:latin typeface="Arial Narrow" panose="020B0606020202030204" pitchFamily="34" charset="0"/>
              </a:rPr>
              <a:t> by </a:t>
            </a:r>
            <a:r>
              <a:rPr lang="en-ZA" sz="2400" b="1" dirty="0" smtClean="0">
                <a:latin typeface="Arial Narrow" panose="020B0606020202030204" pitchFamily="34" charset="0"/>
              </a:rPr>
              <a:t>30 September 2019</a:t>
            </a:r>
            <a:endParaRPr lang="en-ZA" sz="2400" dirty="0" smtClean="0">
              <a:latin typeface="Arial Narrow" panose="020B0606020202030204" pitchFamily="34" charset="0"/>
            </a:endParaRPr>
          </a:p>
          <a:p>
            <a:endParaRPr lang="en-ZA" dirty="0"/>
          </a:p>
        </p:txBody>
      </p:sp>
    </p:spTree>
    <p:extLst>
      <p:ext uri="{BB962C8B-B14F-4D97-AF65-F5344CB8AC3E}">
        <p14:creationId xmlns:p14="http://schemas.microsoft.com/office/powerpoint/2010/main" val="574325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1364</TotalTime>
  <Words>890</Words>
  <Application>Microsoft Office PowerPoint</Application>
  <PresentationFormat>On-screen Show (4:3)</PresentationFormat>
  <Paragraphs>173</Paragraphs>
  <Slides>10</Slides>
  <Notes>5</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ＭＳ Ｐゴシック</vt:lpstr>
      <vt:lpstr>Arial</vt:lpstr>
      <vt:lpstr>Arial Narrow</vt:lpstr>
      <vt:lpstr>Calibri</vt:lpstr>
      <vt:lpstr>Gill Sans</vt:lpstr>
      <vt:lpstr>Times</vt:lpstr>
      <vt:lpstr>Wingdings</vt:lpstr>
      <vt:lpstr>Blank</vt:lpstr>
      <vt:lpstr>   Expanded Public Works Programme 2018 Summit   Commission 2: Sustainable Livelihoods, Convergence, with embedded exit strategies    </vt:lpstr>
      <vt:lpstr>Sustainable Livelihoods</vt:lpstr>
      <vt:lpstr>PowerPoint Presentation</vt:lpstr>
      <vt:lpstr>PowerPoint Presentation</vt:lpstr>
      <vt:lpstr>WHAT IS CONVERGENCE</vt:lpstr>
      <vt:lpstr>Commission 2: Sustainable Livelihood and Convergence with embedded exit strategy</vt:lpstr>
      <vt:lpstr>Commission 2: Sustainable Livelihood and Convergence with embedded exit strategy</vt:lpstr>
      <vt:lpstr>Commission 2: Sustainable Livelihood and Convergence with embedded exit strategy</vt:lpstr>
      <vt:lpstr>Commission 2: Key Resolutions</vt:lpstr>
      <vt:lpstr>I thank you </vt:lpstr>
    </vt:vector>
  </TitlesOfParts>
  <Company>NDPW</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Lindiwe Nkuna</dc:creator>
  <cp:lastModifiedBy>Arina Tshikovhi</cp:lastModifiedBy>
  <cp:revision>156</cp:revision>
  <dcterms:created xsi:type="dcterms:W3CDTF">2013-08-25T13:34:29Z</dcterms:created>
  <dcterms:modified xsi:type="dcterms:W3CDTF">2018-11-14T09:45:18Z</dcterms:modified>
</cp:coreProperties>
</file>